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92" r:id="rId8"/>
    <p:sldId id="283" r:id="rId9"/>
    <p:sldId id="284" r:id="rId10"/>
    <p:sldId id="296" r:id="rId11"/>
    <p:sldId id="291" r:id="rId12"/>
    <p:sldId id="297" r:id="rId13"/>
    <p:sldId id="285" r:id="rId14"/>
    <p:sldId id="293" r:id="rId15"/>
    <p:sldId id="294" r:id="rId16"/>
    <p:sldId id="295" r:id="rId17"/>
    <p:sldId id="28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94619" autoAdjust="0"/>
  </p:normalViewPr>
  <p:slideViewPr>
    <p:cSldViewPr snapToGrid="0">
      <p:cViewPr varScale="1">
        <p:scale>
          <a:sx n="77" d="100"/>
          <a:sy n="77" d="100"/>
        </p:scale>
        <p:origin x="12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a:t>Introduction</a:t>
          </a:r>
          <a:endParaRPr lang="en-US" dirty="0"/>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DCCE571A-4D30-4294-ABAF-6885F619D2D9}">
      <dgm:prSet/>
      <dgm:spPr/>
      <dgm:t>
        <a:bodyPr/>
        <a:lstStyle/>
        <a:p>
          <a:pPr>
            <a:lnSpc>
              <a:spcPct val="100000"/>
            </a:lnSpc>
            <a:defRPr b="1"/>
          </a:pPr>
          <a:r>
            <a:rPr lang="en-US"/>
            <a:t>Data</a:t>
          </a:r>
          <a:endParaRPr lang="en-US" dirty="0"/>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1C1B28B7-2609-4BAA-AAAB-5801EDFD334C}">
      <dgm:prSet/>
      <dgm:spPr/>
      <dgm:t>
        <a:bodyPr/>
        <a:lstStyle/>
        <a:p>
          <a:pPr>
            <a:lnSpc>
              <a:spcPct val="100000"/>
            </a:lnSpc>
            <a:defRPr b="1"/>
          </a:pPr>
          <a:r>
            <a:rPr lang="en-US"/>
            <a:t>Conclusion</a:t>
          </a:r>
          <a:endParaRPr lang="en-US" dirty="0"/>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custLinFactNeighborX="6850" custLinFactNeighborY="9058">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EE162A2B-250E-4B20-ACE0-4717CA29500E}" type="presOf" srcId="{DCCE571A-4D30-4294-ABAF-6885F619D2D9}" destId="{3C1752BD-6530-4141-80E9-9A0923780DCB}"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25B526D-6155-4FA7-9B94-8826E4108E70}" type="presOf" srcId="{E817CCF5-DA3F-4E5F-BE7C-D8111B2BFEBA}" destId="{071926C8-9E08-4BE0-A1E4-133B16FF713E}" srcOrd="0" destOrd="0" presId="urn:microsoft.com/office/officeart/2018/5/layout/CenteredIconLabelDescriptionList"/>
    <dgm:cxn modelId="{A2093FAC-AC3D-4A46-A96F-904DC7AE54FE}" type="presOf" srcId="{E754A2A0-41CE-428B-9DDC-DCD1FD12D16A}" destId="{DF27DA54-DCB6-45F4-890E-F7DCC5A4BE12}" srcOrd="0" destOrd="0" presId="urn:microsoft.com/office/officeart/2018/5/layout/CenteredIconLabelDescriptionList"/>
    <dgm:cxn modelId="{507A74C7-FEAF-4A4C-9250-0613CBC2F127}" srcId="{E817CCF5-DA3F-4E5F-BE7C-D8111B2BFEBA}" destId="{E754A2A0-41CE-428B-9DDC-DCD1FD12D16A}" srcOrd="0" destOrd="0" parTransId="{BE164097-A5AA-4EA1-9E64-D7FCD4DD2A4E}" sibTransId="{02D8D4EF-9694-45C7-AF26-E20371B3C352}"/>
    <dgm:cxn modelId="{E70347E4-4461-4B80-8927-4CA0AEBFAAF8}" srcId="{E817CCF5-DA3F-4E5F-BE7C-D8111B2BFEBA}" destId="{DCCE571A-4D30-4294-ABAF-6885F619D2D9}" srcOrd="1" destOrd="0" parTransId="{3AD83C96-5A95-4337-BF2D-97454AF7F108}" sibTransId="{2C1DF6EC-6090-4926-A556-3D2417B7F2AA}"/>
    <dgm:cxn modelId="{998036EB-9B71-468C-8B4F-F111E64C06B0}" type="presOf" srcId="{1C1B28B7-2609-4BAA-AAAB-5801EDFD334C}" destId="{C4D97C04-1692-4931-9A64-809D862C1739}" srcOrd="0" destOrd="0" presId="urn:microsoft.com/office/officeart/2018/5/layout/CenteredIconLabelDescriptionList"/>
    <dgm:cxn modelId="{C6423FFE-19CC-4649-989F-50D812B8CE00}" type="presParOf" srcId="{071926C8-9E08-4BE0-A1E4-133B16FF713E}" destId="{1DA6F9F3-4A7F-42F9-8B77-7BD552F03105}" srcOrd="0" destOrd="0" presId="urn:microsoft.com/office/officeart/2018/5/layout/CenteredIconLabelDescriptionList"/>
    <dgm:cxn modelId="{0D3A37D6-238F-4A93-B988-0A792B9900B8}" type="presParOf" srcId="{1DA6F9F3-4A7F-42F9-8B77-7BD552F03105}" destId="{AF72813A-2810-4A52-BE92-611D54918694}" srcOrd="0" destOrd="0" presId="urn:microsoft.com/office/officeart/2018/5/layout/CenteredIconLabelDescriptionList"/>
    <dgm:cxn modelId="{06AA6D7D-6FA6-4D80-A46F-3E1355DD76A6}" type="presParOf" srcId="{1DA6F9F3-4A7F-42F9-8B77-7BD552F03105}" destId="{0FF9AC2C-F836-43CA-8259-A20F609F4C83}" srcOrd="1" destOrd="0" presId="urn:microsoft.com/office/officeart/2018/5/layout/CenteredIconLabelDescriptionList"/>
    <dgm:cxn modelId="{A1DA2A1E-386C-4E65-B193-F3B2274EC6DC}" type="presParOf" srcId="{1DA6F9F3-4A7F-42F9-8B77-7BD552F03105}" destId="{DF27DA54-DCB6-45F4-890E-F7DCC5A4BE12}" srcOrd="2" destOrd="0" presId="urn:microsoft.com/office/officeart/2018/5/layout/CenteredIconLabelDescriptionList"/>
    <dgm:cxn modelId="{C324A6BE-0AB8-4B7D-B2AD-F3BE0E6BFF8C}" type="presParOf" srcId="{1DA6F9F3-4A7F-42F9-8B77-7BD552F03105}" destId="{E3A03C26-8C60-4D73-A4C2-0678A1DD3B31}" srcOrd="3" destOrd="0" presId="urn:microsoft.com/office/officeart/2018/5/layout/CenteredIconLabelDescriptionList"/>
    <dgm:cxn modelId="{0BE80407-6078-484D-BED7-C8677C310C4A}" type="presParOf" srcId="{1DA6F9F3-4A7F-42F9-8B77-7BD552F03105}" destId="{DD091D0A-5A25-4241-91F3-18D32B0BDD4F}" srcOrd="4" destOrd="0" presId="urn:microsoft.com/office/officeart/2018/5/layout/CenteredIconLabelDescriptionList"/>
    <dgm:cxn modelId="{25760ABA-F34F-4322-A26A-E722E51C2992}" type="presParOf" srcId="{071926C8-9E08-4BE0-A1E4-133B16FF713E}" destId="{2564C0D4-4875-421D-81DB-70BF6751BBA7}" srcOrd="1" destOrd="0" presId="urn:microsoft.com/office/officeart/2018/5/layout/CenteredIconLabelDescriptionList"/>
    <dgm:cxn modelId="{276FF03B-7C30-4906-9094-01D63E0D492B}" type="presParOf" srcId="{071926C8-9E08-4BE0-A1E4-133B16FF713E}" destId="{3076B9F9-EC92-4653-AC03-C71FD5E9A400}" srcOrd="2" destOrd="0" presId="urn:microsoft.com/office/officeart/2018/5/layout/CenteredIconLabelDescriptionList"/>
    <dgm:cxn modelId="{606CCBA8-DB59-4E02-B9E3-E2FCFFB58CAA}" type="presParOf" srcId="{3076B9F9-EC92-4653-AC03-C71FD5E9A400}" destId="{210823F6-AC1A-46E3-9D99-A319DF497539}" srcOrd="0" destOrd="0" presId="urn:microsoft.com/office/officeart/2018/5/layout/CenteredIconLabelDescriptionList"/>
    <dgm:cxn modelId="{86C0C825-FF21-4178-B34D-426B161F9741}" type="presParOf" srcId="{3076B9F9-EC92-4653-AC03-C71FD5E9A400}" destId="{2F262968-0DF4-4BB1-BD25-0ED2829FA45D}" srcOrd="1" destOrd="0" presId="urn:microsoft.com/office/officeart/2018/5/layout/CenteredIconLabelDescriptionList"/>
    <dgm:cxn modelId="{DC793817-FEAC-4824-9EB2-7DB581763DDE}" type="presParOf" srcId="{3076B9F9-EC92-4653-AC03-C71FD5E9A400}" destId="{3C1752BD-6530-4141-80E9-9A0923780DCB}" srcOrd="2" destOrd="0" presId="urn:microsoft.com/office/officeart/2018/5/layout/CenteredIconLabelDescriptionList"/>
    <dgm:cxn modelId="{C3227B2E-4F12-4868-BDCA-B58F45901AF5}" type="presParOf" srcId="{3076B9F9-EC92-4653-AC03-C71FD5E9A400}" destId="{C393D316-1AB7-4A24-B8A5-3485F2713F88}" srcOrd="3" destOrd="0" presId="urn:microsoft.com/office/officeart/2018/5/layout/CenteredIconLabelDescriptionList"/>
    <dgm:cxn modelId="{05E5593A-9FD5-4CC5-8A13-122D91515171}" type="presParOf" srcId="{3076B9F9-EC92-4653-AC03-C71FD5E9A400}" destId="{7CD40649-A74C-4AD8-B9D0-2573A1955C91}" srcOrd="4" destOrd="0" presId="urn:microsoft.com/office/officeart/2018/5/layout/CenteredIconLabelDescriptionList"/>
    <dgm:cxn modelId="{9748B1B4-29BD-4C5A-804A-E478B9356608}" type="presParOf" srcId="{071926C8-9E08-4BE0-A1E4-133B16FF713E}" destId="{9A7327AD-D2A8-4CB1-B3E0-7543B1D84369}" srcOrd="3" destOrd="0" presId="urn:microsoft.com/office/officeart/2018/5/layout/CenteredIconLabelDescriptionList"/>
    <dgm:cxn modelId="{B59C5021-6EE6-465A-94C8-84EFA7CC1606}" type="presParOf" srcId="{071926C8-9E08-4BE0-A1E4-133B16FF713E}" destId="{13BCBAD6-8F08-4029-90C7-8E8A0D0733DD}" srcOrd="4" destOrd="0" presId="urn:microsoft.com/office/officeart/2018/5/layout/CenteredIconLabelDescriptionList"/>
    <dgm:cxn modelId="{40E9110C-F46A-4FC2-A520-280F502BB8C8}" type="presParOf" srcId="{13BCBAD6-8F08-4029-90C7-8E8A0D0733DD}" destId="{B0A3ABD2-C471-4A21-8AEF-3843C86919E1}" srcOrd="0" destOrd="0" presId="urn:microsoft.com/office/officeart/2018/5/layout/CenteredIconLabelDescriptionList"/>
    <dgm:cxn modelId="{6041734A-4223-4D7A-9AFC-89F1295D6E81}" type="presParOf" srcId="{13BCBAD6-8F08-4029-90C7-8E8A0D0733DD}" destId="{C05B68FE-639F-4FA9-A205-D74CFD77C39F}" srcOrd="1" destOrd="0" presId="urn:microsoft.com/office/officeart/2018/5/layout/CenteredIconLabelDescriptionList"/>
    <dgm:cxn modelId="{BFED29B3-5537-4E04-82AE-01C909A4AA7C}" type="presParOf" srcId="{13BCBAD6-8F08-4029-90C7-8E8A0D0733DD}" destId="{C4D97C04-1692-4931-9A64-809D862C1739}" srcOrd="2" destOrd="0" presId="urn:microsoft.com/office/officeart/2018/5/layout/CenteredIconLabelDescriptionList"/>
    <dgm:cxn modelId="{CB788846-1BCB-49B0-9BE2-2AE9EB73CEBD}" type="presParOf" srcId="{13BCBAD6-8F08-4029-90C7-8E8A0D0733DD}" destId="{62A868A2-37A4-4832-B3F5-E1EA98BA3648}" srcOrd="3" destOrd="0" presId="urn:microsoft.com/office/officeart/2018/5/layout/CenteredIconLabelDescriptionList"/>
    <dgm:cxn modelId="{25F0D5B0-2B2F-4DE2-9D70-F38E198EC516}"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B4F2FC-2FAA-468E-9612-A84357FEB15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D3C41E3-D769-4C73-B122-67958B78BB56}">
      <dgm:prSet/>
      <dgm:spPr/>
      <dgm:t>
        <a:bodyPr/>
        <a:lstStyle/>
        <a:p>
          <a:pPr>
            <a:defRPr cap="all"/>
          </a:pPr>
          <a:r>
            <a:rPr lang="en-US"/>
            <a:t>Who are Canada’s immigrants?</a:t>
          </a:r>
        </a:p>
      </dgm:t>
    </dgm:pt>
    <dgm:pt modelId="{70EEE030-75B9-4C9F-890B-84C9C949113A}" type="parTrans" cxnId="{0A2A56DD-F738-4BD8-BDDC-1D92E1BD7526}">
      <dgm:prSet/>
      <dgm:spPr/>
      <dgm:t>
        <a:bodyPr/>
        <a:lstStyle/>
        <a:p>
          <a:endParaRPr lang="en-US"/>
        </a:p>
      </dgm:t>
    </dgm:pt>
    <dgm:pt modelId="{FDF75813-74B9-453E-9FA9-107097DD5850}" type="sibTrans" cxnId="{0A2A56DD-F738-4BD8-BDDC-1D92E1BD7526}">
      <dgm:prSet/>
      <dgm:spPr/>
      <dgm:t>
        <a:bodyPr/>
        <a:lstStyle/>
        <a:p>
          <a:endParaRPr lang="en-US"/>
        </a:p>
      </dgm:t>
    </dgm:pt>
    <dgm:pt modelId="{2B6230B2-471E-49F6-AB80-A447E4FBFFCB}">
      <dgm:prSet/>
      <dgm:spPr/>
      <dgm:t>
        <a:bodyPr/>
        <a:lstStyle/>
        <a:p>
          <a:pPr>
            <a:defRPr cap="all"/>
          </a:pPr>
          <a:r>
            <a:rPr lang="en-US"/>
            <a:t>Where do they come from?</a:t>
          </a:r>
        </a:p>
      </dgm:t>
    </dgm:pt>
    <dgm:pt modelId="{D7A2E91C-685C-43E4-83BD-D4C8AA2C5C8B}" type="parTrans" cxnId="{DBC6F200-8736-4C77-A7A2-DF1F7EBDC454}">
      <dgm:prSet/>
      <dgm:spPr/>
      <dgm:t>
        <a:bodyPr/>
        <a:lstStyle/>
        <a:p>
          <a:endParaRPr lang="en-US"/>
        </a:p>
      </dgm:t>
    </dgm:pt>
    <dgm:pt modelId="{547F67D0-1EED-449D-A6C5-F0A5E61EF9EF}" type="sibTrans" cxnId="{DBC6F200-8736-4C77-A7A2-DF1F7EBDC454}">
      <dgm:prSet/>
      <dgm:spPr/>
      <dgm:t>
        <a:bodyPr/>
        <a:lstStyle/>
        <a:p>
          <a:endParaRPr lang="en-US"/>
        </a:p>
      </dgm:t>
    </dgm:pt>
    <dgm:pt modelId="{80F7C3DE-3FA8-4839-B644-CFD784D2012F}">
      <dgm:prSet/>
      <dgm:spPr/>
      <dgm:t>
        <a:bodyPr/>
        <a:lstStyle/>
        <a:p>
          <a:pPr>
            <a:defRPr cap="all"/>
          </a:pPr>
          <a:r>
            <a:rPr lang="en-US"/>
            <a:t>Where do they go?</a:t>
          </a:r>
        </a:p>
      </dgm:t>
    </dgm:pt>
    <dgm:pt modelId="{F1C45B74-B818-4A9C-9AE8-CE8F9382493A}" type="parTrans" cxnId="{59C29DD9-EB8D-4D29-845A-913AB24B8533}">
      <dgm:prSet/>
      <dgm:spPr/>
      <dgm:t>
        <a:bodyPr/>
        <a:lstStyle/>
        <a:p>
          <a:endParaRPr lang="en-US"/>
        </a:p>
      </dgm:t>
    </dgm:pt>
    <dgm:pt modelId="{1FCBC832-87A6-408F-BF9A-423808247437}" type="sibTrans" cxnId="{59C29DD9-EB8D-4D29-845A-913AB24B8533}">
      <dgm:prSet/>
      <dgm:spPr/>
      <dgm:t>
        <a:bodyPr/>
        <a:lstStyle/>
        <a:p>
          <a:endParaRPr lang="en-US"/>
        </a:p>
      </dgm:t>
    </dgm:pt>
    <dgm:pt modelId="{76B5D21E-EE4A-4AA4-9DC9-F153297E6F00}">
      <dgm:prSet/>
      <dgm:spPr/>
      <dgm:t>
        <a:bodyPr/>
        <a:lstStyle/>
        <a:p>
          <a:pPr>
            <a:defRPr cap="all"/>
          </a:pPr>
          <a:r>
            <a:rPr lang="en-US"/>
            <a:t>What are the gaps?</a:t>
          </a:r>
        </a:p>
      </dgm:t>
    </dgm:pt>
    <dgm:pt modelId="{C9E544BF-A4A2-42A7-BBF9-A13989C4B766}" type="parTrans" cxnId="{A9C404C6-0A66-4583-93CB-4F5E50DFD115}">
      <dgm:prSet/>
      <dgm:spPr/>
      <dgm:t>
        <a:bodyPr/>
        <a:lstStyle/>
        <a:p>
          <a:endParaRPr lang="en-US"/>
        </a:p>
      </dgm:t>
    </dgm:pt>
    <dgm:pt modelId="{78F7AA86-ECF9-418A-BA81-8A103558A576}" type="sibTrans" cxnId="{A9C404C6-0A66-4583-93CB-4F5E50DFD115}">
      <dgm:prSet/>
      <dgm:spPr/>
      <dgm:t>
        <a:bodyPr/>
        <a:lstStyle/>
        <a:p>
          <a:endParaRPr lang="en-US"/>
        </a:p>
      </dgm:t>
    </dgm:pt>
    <dgm:pt modelId="{749D7BF8-BD63-461E-9B9B-2CD018EFE482}" type="pres">
      <dgm:prSet presAssocID="{47B4F2FC-2FAA-468E-9612-A84357FEB15F}" presName="root" presStyleCnt="0">
        <dgm:presLayoutVars>
          <dgm:dir/>
          <dgm:resizeHandles val="exact"/>
        </dgm:presLayoutVars>
      </dgm:prSet>
      <dgm:spPr/>
    </dgm:pt>
    <dgm:pt modelId="{F0ADBF00-E98E-4358-AE64-9C1D0AEA507E}" type="pres">
      <dgm:prSet presAssocID="{ED3C41E3-D769-4C73-B122-67958B78BB56}" presName="compNode" presStyleCnt="0"/>
      <dgm:spPr/>
    </dgm:pt>
    <dgm:pt modelId="{CDCFC8B2-8027-47C1-AD73-885819AE8DFB}" type="pres">
      <dgm:prSet presAssocID="{ED3C41E3-D769-4C73-B122-67958B78BB56}" presName="iconBgRect" presStyleLbl="bgShp" presStyleIdx="0" presStyleCnt="4"/>
      <dgm:spPr>
        <a:prstGeom prst="round2DiagRect">
          <a:avLst>
            <a:gd name="adj1" fmla="val 29727"/>
            <a:gd name="adj2" fmla="val 0"/>
          </a:avLst>
        </a:prstGeom>
      </dgm:spPr>
    </dgm:pt>
    <dgm:pt modelId="{872B9DAB-6E2B-4696-A4DF-4BCCCCDAF230}" type="pres">
      <dgm:prSet presAssocID="{ED3C41E3-D769-4C73-B122-67958B78BB5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B86046EE-BEA6-4DF7-A3EC-D27A969F614B}" type="pres">
      <dgm:prSet presAssocID="{ED3C41E3-D769-4C73-B122-67958B78BB56}" presName="spaceRect" presStyleCnt="0"/>
      <dgm:spPr/>
    </dgm:pt>
    <dgm:pt modelId="{570C1F64-0272-41D7-B5FF-0B2C340C9C79}" type="pres">
      <dgm:prSet presAssocID="{ED3C41E3-D769-4C73-B122-67958B78BB56}" presName="textRect" presStyleLbl="revTx" presStyleIdx="0" presStyleCnt="4">
        <dgm:presLayoutVars>
          <dgm:chMax val="1"/>
          <dgm:chPref val="1"/>
        </dgm:presLayoutVars>
      </dgm:prSet>
      <dgm:spPr/>
    </dgm:pt>
    <dgm:pt modelId="{EBA784AC-2903-47BA-A9C6-8B282F41D494}" type="pres">
      <dgm:prSet presAssocID="{FDF75813-74B9-453E-9FA9-107097DD5850}" presName="sibTrans" presStyleCnt="0"/>
      <dgm:spPr/>
    </dgm:pt>
    <dgm:pt modelId="{82103364-0EB9-4850-A360-8DAEDF30E0AB}" type="pres">
      <dgm:prSet presAssocID="{2B6230B2-471E-49F6-AB80-A447E4FBFFCB}" presName="compNode" presStyleCnt="0"/>
      <dgm:spPr/>
    </dgm:pt>
    <dgm:pt modelId="{1B91FD06-999E-4E62-8610-C791236B8EFC}" type="pres">
      <dgm:prSet presAssocID="{2B6230B2-471E-49F6-AB80-A447E4FBFFCB}" presName="iconBgRect" presStyleLbl="bgShp" presStyleIdx="1" presStyleCnt="4"/>
      <dgm:spPr>
        <a:prstGeom prst="round2DiagRect">
          <a:avLst>
            <a:gd name="adj1" fmla="val 29727"/>
            <a:gd name="adj2" fmla="val 0"/>
          </a:avLst>
        </a:prstGeom>
      </dgm:spPr>
    </dgm:pt>
    <dgm:pt modelId="{3524FB52-76DF-4120-9B47-A56DF8AAF381}" type="pres">
      <dgm:prSet presAssocID="{2B6230B2-471E-49F6-AB80-A447E4FBFFC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3196E11D-B899-4760-8724-C7EE43C4C333}" type="pres">
      <dgm:prSet presAssocID="{2B6230B2-471E-49F6-AB80-A447E4FBFFCB}" presName="spaceRect" presStyleCnt="0"/>
      <dgm:spPr/>
    </dgm:pt>
    <dgm:pt modelId="{F68687E4-A7DA-4D8B-97F3-888CEC74A4E2}" type="pres">
      <dgm:prSet presAssocID="{2B6230B2-471E-49F6-AB80-A447E4FBFFCB}" presName="textRect" presStyleLbl="revTx" presStyleIdx="1" presStyleCnt="4">
        <dgm:presLayoutVars>
          <dgm:chMax val="1"/>
          <dgm:chPref val="1"/>
        </dgm:presLayoutVars>
      </dgm:prSet>
      <dgm:spPr/>
    </dgm:pt>
    <dgm:pt modelId="{790738E7-97DC-4CF7-82F0-343DBD80FCD6}" type="pres">
      <dgm:prSet presAssocID="{547F67D0-1EED-449D-A6C5-F0A5E61EF9EF}" presName="sibTrans" presStyleCnt="0"/>
      <dgm:spPr/>
    </dgm:pt>
    <dgm:pt modelId="{8D80D1FD-08CA-415E-8CD1-098F160EC9A0}" type="pres">
      <dgm:prSet presAssocID="{80F7C3DE-3FA8-4839-B644-CFD784D2012F}" presName="compNode" presStyleCnt="0"/>
      <dgm:spPr/>
    </dgm:pt>
    <dgm:pt modelId="{2998119B-7367-474C-BF23-E0264FFB98B0}" type="pres">
      <dgm:prSet presAssocID="{80F7C3DE-3FA8-4839-B644-CFD784D2012F}" presName="iconBgRect" presStyleLbl="bgShp" presStyleIdx="2" presStyleCnt="4"/>
      <dgm:spPr>
        <a:prstGeom prst="round2DiagRect">
          <a:avLst>
            <a:gd name="adj1" fmla="val 29727"/>
            <a:gd name="adj2" fmla="val 0"/>
          </a:avLst>
        </a:prstGeom>
      </dgm:spPr>
    </dgm:pt>
    <dgm:pt modelId="{CE47DC36-0831-4B2A-B735-60CBFFC0F715}" type="pres">
      <dgm:prSet presAssocID="{80F7C3DE-3FA8-4839-B644-CFD784D201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p with pin"/>
        </a:ext>
      </dgm:extLst>
    </dgm:pt>
    <dgm:pt modelId="{BE2F2FD0-4136-49FE-8A0C-7EB38190C443}" type="pres">
      <dgm:prSet presAssocID="{80F7C3DE-3FA8-4839-B644-CFD784D2012F}" presName="spaceRect" presStyleCnt="0"/>
      <dgm:spPr/>
    </dgm:pt>
    <dgm:pt modelId="{A3041CE5-999F-4EB4-8DF4-5BA62199D697}" type="pres">
      <dgm:prSet presAssocID="{80F7C3DE-3FA8-4839-B644-CFD784D2012F}" presName="textRect" presStyleLbl="revTx" presStyleIdx="2" presStyleCnt="4">
        <dgm:presLayoutVars>
          <dgm:chMax val="1"/>
          <dgm:chPref val="1"/>
        </dgm:presLayoutVars>
      </dgm:prSet>
      <dgm:spPr/>
    </dgm:pt>
    <dgm:pt modelId="{15267D87-0BE0-465D-94DD-A8A3F5CE519B}" type="pres">
      <dgm:prSet presAssocID="{1FCBC832-87A6-408F-BF9A-423808247437}" presName="sibTrans" presStyleCnt="0"/>
      <dgm:spPr/>
    </dgm:pt>
    <dgm:pt modelId="{DAF978A1-AC56-4089-AA52-B08C08E79E7B}" type="pres">
      <dgm:prSet presAssocID="{76B5D21E-EE4A-4AA4-9DC9-F153297E6F00}" presName="compNode" presStyleCnt="0"/>
      <dgm:spPr/>
    </dgm:pt>
    <dgm:pt modelId="{7EAD5118-DBBE-47D2-9FF5-D48D0C1183F3}" type="pres">
      <dgm:prSet presAssocID="{76B5D21E-EE4A-4AA4-9DC9-F153297E6F00}" presName="iconBgRect" presStyleLbl="bgShp" presStyleIdx="3" presStyleCnt="4"/>
      <dgm:spPr>
        <a:prstGeom prst="round2DiagRect">
          <a:avLst>
            <a:gd name="adj1" fmla="val 29727"/>
            <a:gd name="adj2" fmla="val 0"/>
          </a:avLst>
        </a:prstGeom>
      </dgm:spPr>
    </dgm:pt>
    <dgm:pt modelId="{B6566B64-68A9-479D-9C08-F8968C37EAE1}" type="pres">
      <dgm:prSet presAssocID="{76B5D21E-EE4A-4AA4-9DC9-F153297E6F0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9D494B15-5D56-40A2-BCEA-86B238A2FAF4}" type="pres">
      <dgm:prSet presAssocID="{76B5D21E-EE4A-4AA4-9DC9-F153297E6F00}" presName="spaceRect" presStyleCnt="0"/>
      <dgm:spPr/>
    </dgm:pt>
    <dgm:pt modelId="{4C17395A-FBCE-4D14-BF84-72B01AE17CC6}" type="pres">
      <dgm:prSet presAssocID="{76B5D21E-EE4A-4AA4-9DC9-F153297E6F00}" presName="textRect" presStyleLbl="revTx" presStyleIdx="3" presStyleCnt="4">
        <dgm:presLayoutVars>
          <dgm:chMax val="1"/>
          <dgm:chPref val="1"/>
        </dgm:presLayoutVars>
      </dgm:prSet>
      <dgm:spPr/>
    </dgm:pt>
  </dgm:ptLst>
  <dgm:cxnLst>
    <dgm:cxn modelId="{DBC6F200-8736-4C77-A7A2-DF1F7EBDC454}" srcId="{47B4F2FC-2FAA-468E-9612-A84357FEB15F}" destId="{2B6230B2-471E-49F6-AB80-A447E4FBFFCB}" srcOrd="1" destOrd="0" parTransId="{D7A2E91C-685C-43E4-83BD-D4C8AA2C5C8B}" sibTransId="{547F67D0-1EED-449D-A6C5-F0A5E61EF9EF}"/>
    <dgm:cxn modelId="{ECF2300B-5556-45C3-A24B-27E09AAE2667}" type="presOf" srcId="{76B5D21E-EE4A-4AA4-9DC9-F153297E6F00}" destId="{4C17395A-FBCE-4D14-BF84-72B01AE17CC6}" srcOrd="0" destOrd="0" presId="urn:microsoft.com/office/officeart/2018/5/layout/IconLeafLabelList"/>
    <dgm:cxn modelId="{2728C44D-4376-42AB-B45A-B29003111ECB}" type="presOf" srcId="{47B4F2FC-2FAA-468E-9612-A84357FEB15F}" destId="{749D7BF8-BD63-461E-9B9B-2CD018EFE482}" srcOrd="0" destOrd="0" presId="urn:microsoft.com/office/officeart/2018/5/layout/IconLeafLabelList"/>
    <dgm:cxn modelId="{BF9C7158-2667-4ADC-9B5E-64CE7CADB9EA}" type="presOf" srcId="{ED3C41E3-D769-4C73-B122-67958B78BB56}" destId="{570C1F64-0272-41D7-B5FF-0B2C340C9C79}" srcOrd="0" destOrd="0" presId="urn:microsoft.com/office/officeart/2018/5/layout/IconLeafLabelList"/>
    <dgm:cxn modelId="{D20EE287-BBEF-4777-A241-22C154DD9130}" type="presOf" srcId="{80F7C3DE-3FA8-4839-B644-CFD784D2012F}" destId="{A3041CE5-999F-4EB4-8DF4-5BA62199D697}" srcOrd="0" destOrd="0" presId="urn:microsoft.com/office/officeart/2018/5/layout/IconLeafLabelList"/>
    <dgm:cxn modelId="{6940E48D-49F3-4315-AE67-9AABB49AB797}" type="presOf" srcId="{2B6230B2-471E-49F6-AB80-A447E4FBFFCB}" destId="{F68687E4-A7DA-4D8B-97F3-888CEC74A4E2}" srcOrd="0" destOrd="0" presId="urn:microsoft.com/office/officeart/2018/5/layout/IconLeafLabelList"/>
    <dgm:cxn modelId="{A9C404C6-0A66-4583-93CB-4F5E50DFD115}" srcId="{47B4F2FC-2FAA-468E-9612-A84357FEB15F}" destId="{76B5D21E-EE4A-4AA4-9DC9-F153297E6F00}" srcOrd="3" destOrd="0" parTransId="{C9E544BF-A4A2-42A7-BBF9-A13989C4B766}" sibTransId="{78F7AA86-ECF9-418A-BA81-8A103558A576}"/>
    <dgm:cxn modelId="{59C29DD9-EB8D-4D29-845A-913AB24B8533}" srcId="{47B4F2FC-2FAA-468E-9612-A84357FEB15F}" destId="{80F7C3DE-3FA8-4839-B644-CFD784D2012F}" srcOrd="2" destOrd="0" parTransId="{F1C45B74-B818-4A9C-9AE8-CE8F9382493A}" sibTransId="{1FCBC832-87A6-408F-BF9A-423808247437}"/>
    <dgm:cxn modelId="{0A2A56DD-F738-4BD8-BDDC-1D92E1BD7526}" srcId="{47B4F2FC-2FAA-468E-9612-A84357FEB15F}" destId="{ED3C41E3-D769-4C73-B122-67958B78BB56}" srcOrd="0" destOrd="0" parTransId="{70EEE030-75B9-4C9F-890B-84C9C949113A}" sibTransId="{FDF75813-74B9-453E-9FA9-107097DD5850}"/>
    <dgm:cxn modelId="{073EE245-A86D-4C78-B701-F18CEAACB043}" type="presParOf" srcId="{749D7BF8-BD63-461E-9B9B-2CD018EFE482}" destId="{F0ADBF00-E98E-4358-AE64-9C1D0AEA507E}" srcOrd="0" destOrd="0" presId="urn:microsoft.com/office/officeart/2018/5/layout/IconLeafLabelList"/>
    <dgm:cxn modelId="{0CA4172C-E087-4A45-BC24-4D5912712431}" type="presParOf" srcId="{F0ADBF00-E98E-4358-AE64-9C1D0AEA507E}" destId="{CDCFC8B2-8027-47C1-AD73-885819AE8DFB}" srcOrd="0" destOrd="0" presId="urn:microsoft.com/office/officeart/2018/5/layout/IconLeafLabelList"/>
    <dgm:cxn modelId="{B0E18DF4-9270-4E9A-A97F-8C9F6696C008}" type="presParOf" srcId="{F0ADBF00-E98E-4358-AE64-9C1D0AEA507E}" destId="{872B9DAB-6E2B-4696-A4DF-4BCCCCDAF230}" srcOrd="1" destOrd="0" presId="urn:microsoft.com/office/officeart/2018/5/layout/IconLeafLabelList"/>
    <dgm:cxn modelId="{3C10A237-2F86-4C36-A58A-ACC18D9A9660}" type="presParOf" srcId="{F0ADBF00-E98E-4358-AE64-9C1D0AEA507E}" destId="{B86046EE-BEA6-4DF7-A3EC-D27A969F614B}" srcOrd="2" destOrd="0" presId="urn:microsoft.com/office/officeart/2018/5/layout/IconLeafLabelList"/>
    <dgm:cxn modelId="{D052DCE3-DDD1-405F-B750-C9C1906E1B04}" type="presParOf" srcId="{F0ADBF00-E98E-4358-AE64-9C1D0AEA507E}" destId="{570C1F64-0272-41D7-B5FF-0B2C340C9C79}" srcOrd="3" destOrd="0" presId="urn:microsoft.com/office/officeart/2018/5/layout/IconLeafLabelList"/>
    <dgm:cxn modelId="{832954F7-D558-44F1-A303-4AA402AB7CC4}" type="presParOf" srcId="{749D7BF8-BD63-461E-9B9B-2CD018EFE482}" destId="{EBA784AC-2903-47BA-A9C6-8B282F41D494}" srcOrd="1" destOrd="0" presId="urn:microsoft.com/office/officeart/2018/5/layout/IconLeafLabelList"/>
    <dgm:cxn modelId="{C5BD88B6-657E-414A-960E-350BE578EC96}" type="presParOf" srcId="{749D7BF8-BD63-461E-9B9B-2CD018EFE482}" destId="{82103364-0EB9-4850-A360-8DAEDF30E0AB}" srcOrd="2" destOrd="0" presId="urn:microsoft.com/office/officeart/2018/5/layout/IconLeafLabelList"/>
    <dgm:cxn modelId="{6F3CD96C-52FB-48C0-BC15-C6C6339CA243}" type="presParOf" srcId="{82103364-0EB9-4850-A360-8DAEDF30E0AB}" destId="{1B91FD06-999E-4E62-8610-C791236B8EFC}" srcOrd="0" destOrd="0" presId="urn:microsoft.com/office/officeart/2018/5/layout/IconLeafLabelList"/>
    <dgm:cxn modelId="{E0CB4C51-3C2C-4361-BD1B-B450B7920265}" type="presParOf" srcId="{82103364-0EB9-4850-A360-8DAEDF30E0AB}" destId="{3524FB52-76DF-4120-9B47-A56DF8AAF381}" srcOrd="1" destOrd="0" presId="urn:microsoft.com/office/officeart/2018/5/layout/IconLeafLabelList"/>
    <dgm:cxn modelId="{D9EC9AD0-F737-4A8E-A44F-487D791E706C}" type="presParOf" srcId="{82103364-0EB9-4850-A360-8DAEDF30E0AB}" destId="{3196E11D-B899-4760-8724-C7EE43C4C333}" srcOrd="2" destOrd="0" presId="urn:microsoft.com/office/officeart/2018/5/layout/IconLeafLabelList"/>
    <dgm:cxn modelId="{D6813C7E-F5E6-4DF5-AF39-71433EC15E53}" type="presParOf" srcId="{82103364-0EB9-4850-A360-8DAEDF30E0AB}" destId="{F68687E4-A7DA-4D8B-97F3-888CEC74A4E2}" srcOrd="3" destOrd="0" presId="urn:microsoft.com/office/officeart/2018/5/layout/IconLeafLabelList"/>
    <dgm:cxn modelId="{F7D5F019-41CA-4020-976A-BB9F64B2AEC8}" type="presParOf" srcId="{749D7BF8-BD63-461E-9B9B-2CD018EFE482}" destId="{790738E7-97DC-4CF7-82F0-343DBD80FCD6}" srcOrd="3" destOrd="0" presId="urn:microsoft.com/office/officeart/2018/5/layout/IconLeafLabelList"/>
    <dgm:cxn modelId="{515918FE-3803-46E0-8469-0856F0B2391B}" type="presParOf" srcId="{749D7BF8-BD63-461E-9B9B-2CD018EFE482}" destId="{8D80D1FD-08CA-415E-8CD1-098F160EC9A0}" srcOrd="4" destOrd="0" presId="urn:microsoft.com/office/officeart/2018/5/layout/IconLeafLabelList"/>
    <dgm:cxn modelId="{09B16AB9-C475-47DE-9ECD-D47F12DC7D09}" type="presParOf" srcId="{8D80D1FD-08CA-415E-8CD1-098F160EC9A0}" destId="{2998119B-7367-474C-BF23-E0264FFB98B0}" srcOrd="0" destOrd="0" presId="urn:microsoft.com/office/officeart/2018/5/layout/IconLeafLabelList"/>
    <dgm:cxn modelId="{343D80BE-D99B-4ED5-A4DB-6F3634C05A6B}" type="presParOf" srcId="{8D80D1FD-08CA-415E-8CD1-098F160EC9A0}" destId="{CE47DC36-0831-4B2A-B735-60CBFFC0F715}" srcOrd="1" destOrd="0" presId="urn:microsoft.com/office/officeart/2018/5/layout/IconLeafLabelList"/>
    <dgm:cxn modelId="{140814BB-674C-488E-8BFB-6DBF759DB901}" type="presParOf" srcId="{8D80D1FD-08CA-415E-8CD1-098F160EC9A0}" destId="{BE2F2FD0-4136-49FE-8A0C-7EB38190C443}" srcOrd="2" destOrd="0" presId="urn:microsoft.com/office/officeart/2018/5/layout/IconLeafLabelList"/>
    <dgm:cxn modelId="{E57C2688-6983-4C73-AEAE-FF034DF24CC1}" type="presParOf" srcId="{8D80D1FD-08CA-415E-8CD1-098F160EC9A0}" destId="{A3041CE5-999F-4EB4-8DF4-5BA62199D697}" srcOrd="3" destOrd="0" presId="urn:microsoft.com/office/officeart/2018/5/layout/IconLeafLabelList"/>
    <dgm:cxn modelId="{6FB0B327-E55F-4DD1-823A-F4F7EF8CDBA9}" type="presParOf" srcId="{749D7BF8-BD63-461E-9B9B-2CD018EFE482}" destId="{15267D87-0BE0-465D-94DD-A8A3F5CE519B}" srcOrd="5" destOrd="0" presId="urn:microsoft.com/office/officeart/2018/5/layout/IconLeafLabelList"/>
    <dgm:cxn modelId="{13AD5EE9-F769-467E-BC86-93A1A63123BF}" type="presParOf" srcId="{749D7BF8-BD63-461E-9B9B-2CD018EFE482}" destId="{DAF978A1-AC56-4089-AA52-B08C08E79E7B}" srcOrd="6" destOrd="0" presId="urn:microsoft.com/office/officeart/2018/5/layout/IconLeafLabelList"/>
    <dgm:cxn modelId="{3226AB9A-0A41-4939-90E0-D38BEB912C17}" type="presParOf" srcId="{DAF978A1-AC56-4089-AA52-B08C08E79E7B}" destId="{7EAD5118-DBBE-47D2-9FF5-D48D0C1183F3}" srcOrd="0" destOrd="0" presId="urn:microsoft.com/office/officeart/2018/5/layout/IconLeafLabelList"/>
    <dgm:cxn modelId="{5E70D7EF-8C76-4E29-978D-3C16DBC85CFA}" type="presParOf" srcId="{DAF978A1-AC56-4089-AA52-B08C08E79E7B}" destId="{B6566B64-68A9-479D-9C08-F8968C37EAE1}" srcOrd="1" destOrd="0" presId="urn:microsoft.com/office/officeart/2018/5/layout/IconLeafLabelList"/>
    <dgm:cxn modelId="{10379DC3-A372-449D-87CA-8D14BAF317A3}" type="presParOf" srcId="{DAF978A1-AC56-4089-AA52-B08C08E79E7B}" destId="{9D494B15-5D56-40A2-BCEA-86B238A2FAF4}" srcOrd="2" destOrd="0" presId="urn:microsoft.com/office/officeart/2018/5/layout/IconLeafLabelList"/>
    <dgm:cxn modelId="{F35B4EA5-A37D-46C1-9743-09E22B1E072A}" type="presParOf" srcId="{DAF978A1-AC56-4089-AA52-B08C08E79E7B}" destId="{4C17395A-FBCE-4D14-BF84-72B01AE17CC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0D8079-86B4-4761-A7D2-1532743ECEF9}"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CDC9C319-F734-41FE-A12C-5837F6E0778E}">
      <dgm:prSet/>
      <dgm:spPr/>
      <dgm:t>
        <a:bodyPr/>
        <a:lstStyle/>
        <a:p>
          <a:r>
            <a:rPr lang="en-US" b="1"/>
            <a:t>Gender Trends:</a:t>
          </a:r>
          <a:r>
            <a:rPr lang="en-US"/>
            <a:t> Family reunification and caregiving categories drive higher female admissions, while labor-driven streams affect male admissions during economic downturns.</a:t>
          </a:r>
        </a:p>
      </dgm:t>
    </dgm:pt>
    <dgm:pt modelId="{39BD45B6-F8EC-4B04-9136-94F4DDBFD99A}" type="parTrans" cxnId="{74A91A11-1931-4559-8612-B6CECDAE3760}">
      <dgm:prSet/>
      <dgm:spPr/>
      <dgm:t>
        <a:bodyPr/>
        <a:lstStyle/>
        <a:p>
          <a:endParaRPr lang="en-US"/>
        </a:p>
      </dgm:t>
    </dgm:pt>
    <dgm:pt modelId="{E9DB9C3B-D71C-4940-AE63-699A2C7A55F0}" type="sibTrans" cxnId="{74A91A11-1931-4559-8612-B6CECDAE3760}">
      <dgm:prSet/>
      <dgm:spPr/>
      <dgm:t>
        <a:bodyPr/>
        <a:lstStyle/>
        <a:p>
          <a:endParaRPr lang="en-US"/>
        </a:p>
      </dgm:t>
    </dgm:pt>
    <dgm:pt modelId="{50E1A0C8-FE83-4F69-BACB-87D5AF6EFB19}">
      <dgm:prSet/>
      <dgm:spPr/>
      <dgm:t>
        <a:bodyPr/>
        <a:lstStyle/>
        <a:p>
          <a:r>
            <a:rPr lang="en-US" b="1"/>
            <a:t>Age Trends:</a:t>
          </a:r>
          <a:r>
            <a:rPr lang="en-US"/>
            <a:t> Young professionals dominate admissions, reflecting Canada’s focus on economic immigration, while older age group admissions are more vulnerable to external disruptions like the pandemic.</a:t>
          </a:r>
        </a:p>
      </dgm:t>
    </dgm:pt>
    <dgm:pt modelId="{65D9788B-E428-4931-B429-2C75F887752C}" type="parTrans" cxnId="{CAECCE85-D707-4858-B7F3-92F33C8E607E}">
      <dgm:prSet/>
      <dgm:spPr/>
      <dgm:t>
        <a:bodyPr/>
        <a:lstStyle/>
        <a:p>
          <a:endParaRPr lang="en-US"/>
        </a:p>
      </dgm:t>
    </dgm:pt>
    <dgm:pt modelId="{D3670117-B385-48F1-A142-A73636AEB544}" type="sibTrans" cxnId="{CAECCE85-D707-4858-B7F3-92F33C8E607E}">
      <dgm:prSet/>
      <dgm:spPr/>
      <dgm:t>
        <a:bodyPr/>
        <a:lstStyle/>
        <a:p>
          <a:endParaRPr lang="en-US"/>
        </a:p>
      </dgm:t>
    </dgm:pt>
    <dgm:pt modelId="{CBCF5E4A-EFAC-4958-9D42-EB9677E3AF46}">
      <dgm:prSet/>
      <dgm:spPr/>
      <dgm:t>
        <a:bodyPr/>
        <a:lstStyle/>
        <a:p>
          <a:r>
            <a:rPr lang="en-US" b="1" dirty="0"/>
            <a:t>Country of Origin Insights:</a:t>
          </a:r>
          <a:r>
            <a:rPr lang="en-US" dirty="0"/>
            <a:t> Immigration from India continues to grow due to skilled worker pathways, while global crises affect refugee admissions.</a:t>
          </a:r>
        </a:p>
      </dgm:t>
    </dgm:pt>
    <dgm:pt modelId="{5386CB02-BBAC-4C4A-8DA7-5C739E1C79D8}" type="parTrans" cxnId="{62797055-B25C-4746-A30C-4421D25B1384}">
      <dgm:prSet/>
      <dgm:spPr/>
      <dgm:t>
        <a:bodyPr/>
        <a:lstStyle/>
        <a:p>
          <a:endParaRPr lang="en-US"/>
        </a:p>
      </dgm:t>
    </dgm:pt>
    <dgm:pt modelId="{A2B253F9-2839-4A8E-92F6-F8D8462C9487}" type="sibTrans" cxnId="{62797055-B25C-4746-A30C-4421D25B1384}">
      <dgm:prSet/>
      <dgm:spPr/>
      <dgm:t>
        <a:bodyPr/>
        <a:lstStyle/>
        <a:p>
          <a:endParaRPr lang="en-US"/>
        </a:p>
      </dgm:t>
    </dgm:pt>
    <dgm:pt modelId="{A8F76C8C-4587-43E2-8643-95DB9A755C7E}">
      <dgm:prSet/>
      <dgm:spPr/>
      <dgm:t>
        <a:bodyPr/>
        <a:lstStyle/>
        <a:p>
          <a:r>
            <a:rPr lang="en-US" b="1"/>
            <a:t>Provincial Destinations:</a:t>
          </a:r>
          <a:r>
            <a:rPr lang="en-US"/>
            <a:t> Ontario and British Columbia remain dominant destinations, but smaller provinces are seeing gradual growth through regional initiatives.</a:t>
          </a:r>
        </a:p>
      </dgm:t>
    </dgm:pt>
    <dgm:pt modelId="{AA95525D-1F99-405E-8698-23FB085573AD}" type="parTrans" cxnId="{427C3446-FED6-4A6F-BBBE-E1441D7221E7}">
      <dgm:prSet/>
      <dgm:spPr/>
      <dgm:t>
        <a:bodyPr/>
        <a:lstStyle/>
        <a:p>
          <a:endParaRPr lang="en-US"/>
        </a:p>
      </dgm:t>
    </dgm:pt>
    <dgm:pt modelId="{5D63C929-3403-4CBB-B126-3C64695A290E}" type="sibTrans" cxnId="{427C3446-FED6-4A6F-BBBE-E1441D7221E7}">
      <dgm:prSet/>
      <dgm:spPr/>
      <dgm:t>
        <a:bodyPr/>
        <a:lstStyle/>
        <a:p>
          <a:endParaRPr lang="en-US"/>
        </a:p>
      </dgm:t>
    </dgm:pt>
    <dgm:pt modelId="{F17FBBFA-C7BD-4BF2-9004-3023323CD730}" type="pres">
      <dgm:prSet presAssocID="{F10D8079-86B4-4761-A7D2-1532743ECEF9}" presName="diagram" presStyleCnt="0">
        <dgm:presLayoutVars>
          <dgm:dir/>
          <dgm:resizeHandles val="exact"/>
        </dgm:presLayoutVars>
      </dgm:prSet>
      <dgm:spPr/>
    </dgm:pt>
    <dgm:pt modelId="{8907FF50-2503-4EE4-BF5E-95FCC9702A65}" type="pres">
      <dgm:prSet presAssocID="{CDC9C319-F734-41FE-A12C-5837F6E0778E}" presName="node" presStyleLbl="node1" presStyleIdx="0" presStyleCnt="4">
        <dgm:presLayoutVars>
          <dgm:bulletEnabled val="1"/>
        </dgm:presLayoutVars>
      </dgm:prSet>
      <dgm:spPr/>
    </dgm:pt>
    <dgm:pt modelId="{EECF936C-EBE9-4BE4-AA06-F52F5FC20DF0}" type="pres">
      <dgm:prSet presAssocID="{E9DB9C3B-D71C-4940-AE63-699A2C7A55F0}" presName="sibTrans" presStyleCnt="0"/>
      <dgm:spPr/>
    </dgm:pt>
    <dgm:pt modelId="{E4F209F5-0429-4B2C-9470-73BB84A2F4AB}" type="pres">
      <dgm:prSet presAssocID="{50E1A0C8-FE83-4F69-BACB-87D5AF6EFB19}" presName="node" presStyleLbl="node1" presStyleIdx="1" presStyleCnt="4">
        <dgm:presLayoutVars>
          <dgm:bulletEnabled val="1"/>
        </dgm:presLayoutVars>
      </dgm:prSet>
      <dgm:spPr/>
    </dgm:pt>
    <dgm:pt modelId="{1B420D49-972D-4704-B8BF-25B56F1F8C3C}" type="pres">
      <dgm:prSet presAssocID="{D3670117-B385-48F1-A142-A73636AEB544}" presName="sibTrans" presStyleCnt="0"/>
      <dgm:spPr/>
    </dgm:pt>
    <dgm:pt modelId="{798C6BAE-5D39-414D-BC56-4E4B3C5B31FC}" type="pres">
      <dgm:prSet presAssocID="{CBCF5E4A-EFAC-4958-9D42-EB9677E3AF46}" presName="node" presStyleLbl="node1" presStyleIdx="2" presStyleCnt="4">
        <dgm:presLayoutVars>
          <dgm:bulletEnabled val="1"/>
        </dgm:presLayoutVars>
      </dgm:prSet>
      <dgm:spPr/>
    </dgm:pt>
    <dgm:pt modelId="{23856197-5243-4044-B1AF-38C223021E24}" type="pres">
      <dgm:prSet presAssocID="{A2B253F9-2839-4A8E-92F6-F8D8462C9487}" presName="sibTrans" presStyleCnt="0"/>
      <dgm:spPr/>
    </dgm:pt>
    <dgm:pt modelId="{5310F71E-31DB-47A3-BE8A-27D409C27D62}" type="pres">
      <dgm:prSet presAssocID="{A8F76C8C-4587-43E2-8643-95DB9A755C7E}" presName="node" presStyleLbl="node1" presStyleIdx="3" presStyleCnt="4">
        <dgm:presLayoutVars>
          <dgm:bulletEnabled val="1"/>
        </dgm:presLayoutVars>
      </dgm:prSet>
      <dgm:spPr/>
    </dgm:pt>
  </dgm:ptLst>
  <dgm:cxnLst>
    <dgm:cxn modelId="{74A91A11-1931-4559-8612-B6CECDAE3760}" srcId="{F10D8079-86B4-4761-A7D2-1532743ECEF9}" destId="{CDC9C319-F734-41FE-A12C-5837F6E0778E}" srcOrd="0" destOrd="0" parTransId="{39BD45B6-F8EC-4B04-9136-94F4DDBFD99A}" sibTransId="{E9DB9C3B-D71C-4940-AE63-699A2C7A55F0}"/>
    <dgm:cxn modelId="{10FEDA19-018F-458B-8BA5-EDACCE8C722D}" type="presOf" srcId="{A8F76C8C-4587-43E2-8643-95DB9A755C7E}" destId="{5310F71E-31DB-47A3-BE8A-27D409C27D62}" srcOrd="0" destOrd="0" presId="urn:microsoft.com/office/officeart/2005/8/layout/default"/>
    <dgm:cxn modelId="{B7565E2D-95C4-4F86-92D1-EBA5E6A99307}" type="presOf" srcId="{CBCF5E4A-EFAC-4958-9D42-EB9677E3AF46}" destId="{798C6BAE-5D39-414D-BC56-4E4B3C5B31FC}" srcOrd="0" destOrd="0" presId="urn:microsoft.com/office/officeart/2005/8/layout/default"/>
    <dgm:cxn modelId="{427C3446-FED6-4A6F-BBBE-E1441D7221E7}" srcId="{F10D8079-86B4-4761-A7D2-1532743ECEF9}" destId="{A8F76C8C-4587-43E2-8643-95DB9A755C7E}" srcOrd="3" destOrd="0" parTransId="{AA95525D-1F99-405E-8698-23FB085573AD}" sibTransId="{5D63C929-3403-4CBB-B126-3C64695A290E}"/>
    <dgm:cxn modelId="{A67B3048-272D-4166-9412-94544BEFC3D8}" type="presOf" srcId="{CDC9C319-F734-41FE-A12C-5837F6E0778E}" destId="{8907FF50-2503-4EE4-BF5E-95FCC9702A65}" srcOrd="0" destOrd="0" presId="urn:microsoft.com/office/officeart/2005/8/layout/default"/>
    <dgm:cxn modelId="{62797055-B25C-4746-A30C-4421D25B1384}" srcId="{F10D8079-86B4-4761-A7D2-1532743ECEF9}" destId="{CBCF5E4A-EFAC-4958-9D42-EB9677E3AF46}" srcOrd="2" destOrd="0" parTransId="{5386CB02-BBAC-4C4A-8DA7-5C739E1C79D8}" sibTransId="{A2B253F9-2839-4A8E-92F6-F8D8462C9487}"/>
    <dgm:cxn modelId="{DA9BB480-5824-4355-8B73-F4A78E530513}" type="presOf" srcId="{50E1A0C8-FE83-4F69-BACB-87D5AF6EFB19}" destId="{E4F209F5-0429-4B2C-9470-73BB84A2F4AB}" srcOrd="0" destOrd="0" presId="urn:microsoft.com/office/officeart/2005/8/layout/default"/>
    <dgm:cxn modelId="{CAECCE85-D707-4858-B7F3-92F33C8E607E}" srcId="{F10D8079-86B4-4761-A7D2-1532743ECEF9}" destId="{50E1A0C8-FE83-4F69-BACB-87D5AF6EFB19}" srcOrd="1" destOrd="0" parTransId="{65D9788B-E428-4931-B429-2C75F887752C}" sibTransId="{D3670117-B385-48F1-A142-A73636AEB544}"/>
    <dgm:cxn modelId="{E7114C98-E76F-4979-BD37-8397DB2CC6AE}" type="presOf" srcId="{F10D8079-86B4-4761-A7D2-1532743ECEF9}" destId="{F17FBBFA-C7BD-4BF2-9004-3023323CD730}" srcOrd="0" destOrd="0" presId="urn:microsoft.com/office/officeart/2005/8/layout/default"/>
    <dgm:cxn modelId="{7BC12B3F-F850-49DD-9CCB-B605FDA7E2A5}" type="presParOf" srcId="{F17FBBFA-C7BD-4BF2-9004-3023323CD730}" destId="{8907FF50-2503-4EE4-BF5E-95FCC9702A65}" srcOrd="0" destOrd="0" presId="urn:microsoft.com/office/officeart/2005/8/layout/default"/>
    <dgm:cxn modelId="{EF0A8018-5A22-41E2-A52A-3F39CA150F39}" type="presParOf" srcId="{F17FBBFA-C7BD-4BF2-9004-3023323CD730}" destId="{EECF936C-EBE9-4BE4-AA06-F52F5FC20DF0}" srcOrd="1" destOrd="0" presId="urn:microsoft.com/office/officeart/2005/8/layout/default"/>
    <dgm:cxn modelId="{BE2EF75D-0E9D-49F5-ABC2-50EFDF716F30}" type="presParOf" srcId="{F17FBBFA-C7BD-4BF2-9004-3023323CD730}" destId="{E4F209F5-0429-4B2C-9470-73BB84A2F4AB}" srcOrd="2" destOrd="0" presId="urn:microsoft.com/office/officeart/2005/8/layout/default"/>
    <dgm:cxn modelId="{9401C6D9-C926-4DC1-A0DE-33C55F94528C}" type="presParOf" srcId="{F17FBBFA-C7BD-4BF2-9004-3023323CD730}" destId="{1B420D49-972D-4704-B8BF-25B56F1F8C3C}" srcOrd="3" destOrd="0" presId="urn:microsoft.com/office/officeart/2005/8/layout/default"/>
    <dgm:cxn modelId="{E22CECE7-1A74-4994-9177-B28865B2700F}" type="presParOf" srcId="{F17FBBFA-C7BD-4BF2-9004-3023323CD730}" destId="{798C6BAE-5D39-414D-BC56-4E4B3C5B31FC}" srcOrd="4" destOrd="0" presId="urn:microsoft.com/office/officeart/2005/8/layout/default"/>
    <dgm:cxn modelId="{6ABD7A1C-916D-4AD3-A079-99C7B20BCC41}" type="presParOf" srcId="{F17FBBFA-C7BD-4BF2-9004-3023323CD730}" destId="{23856197-5243-4044-B1AF-38C223021E24}" srcOrd="5" destOrd="0" presId="urn:microsoft.com/office/officeart/2005/8/layout/default"/>
    <dgm:cxn modelId="{A435A671-55DB-4596-8A1A-5C618449BD80}" type="presParOf" srcId="{F17FBBFA-C7BD-4BF2-9004-3023323CD730}" destId="{5310F71E-31DB-47A3-BE8A-27D409C27D62}"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996002" y="0"/>
          <a:ext cx="1063561" cy="10635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8409" y="1135421"/>
          <a:ext cx="3038748" cy="45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Introduction</a:t>
          </a:r>
          <a:endParaRPr lang="en-US" sz="2900" kern="1200" dirty="0"/>
        </a:p>
      </dsp:txBody>
      <dsp:txXfrm>
        <a:off x="8409" y="1135421"/>
        <a:ext cx="3038748" cy="455812"/>
      </dsp:txXfrm>
    </dsp:sp>
    <dsp:sp modelId="{DD091D0A-5A25-4241-91F3-18D32B0BDD4F}">
      <dsp:nvSpPr>
        <dsp:cNvPr id="0" name=""/>
        <dsp:cNvSpPr/>
      </dsp:nvSpPr>
      <dsp:spPr>
        <a:xfrm>
          <a:off x="216563" y="1624656"/>
          <a:ext cx="3038748" cy="46489"/>
        </a:xfrm>
        <a:prstGeom prst="rect">
          <a:avLst/>
        </a:prstGeom>
        <a:noFill/>
        <a:ln>
          <a:noFill/>
        </a:ln>
        <a:effectLst/>
      </dsp:spPr>
      <dsp:style>
        <a:lnRef idx="0">
          <a:scrgbClr r="0" g="0" b="0"/>
        </a:lnRef>
        <a:fillRef idx="0">
          <a:scrgbClr r="0" g="0" b="0"/>
        </a:fillRef>
        <a:effectRef idx="0">
          <a:scrgbClr r="0" g="0" b="0"/>
        </a:effectRef>
        <a:fontRef idx="minor"/>
      </dsp:style>
    </dsp:sp>
    <dsp:sp modelId="{210823F6-AC1A-46E3-9D99-A319DF497539}">
      <dsp:nvSpPr>
        <dsp:cNvPr id="0" name=""/>
        <dsp:cNvSpPr/>
      </dsp:nvSpPr>
      <dsp:spPr>
        <a:xfrm>
          <a:off x="4566531" y="0"/>
          <a:ext cx="1063561" cy="10635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578938" y="1135421"/>
          <a:ext cx="3038748" cy="45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Data</a:t>
          </a:r>
          <a:endParaRPr lang="en-US" sz="2900" kern="1200" dirty="0"/>
        </a:p>
      </dsp:txBody>
      <dsp:txXfrm>
        <a:off x="3578938" y="1135421"/>
        <a:ext cx="3038748" cy="455812"/>
      </dsp:txXfrm>
    </dsp:sp>
    <dsp:sp modelId="{7CD40649-A74C-4AD8-B9D0-2573A1955C91}">
      <dsp:nvSpPr>
        <dsp:cNvPr id="0" name=""/>
        <dsp:cNvSpPr/>
      </dsp:nvSpPr>
      <dsp:spPr>
        <a:xfrm>
          <a:off x="3578938" y="1624656"/>
          <a:ext cx="3038748" cy="46489"/>
        </a:xfrm>
        <a:prstGeom prst="rect">
          <a:avLst/>
        </a:prstGeom>
        <a:noFill/>
        <a:ln>
          <a:noFill/>
        </a:ln>
        <a:effectLst/>
      </dsp:spPr>
      <dsp:style>
        <a:lnRef idx="0">
          <a:scrgbClr r="0" g="0" b="0"/>
        </a:lnRef>
        <a:fillRef idx="0">
          <a:scrgbClr r="0" g="0" b="0"/>
        </a:fillRef>
        <a:effectRef idx="0">
          <a:scrgbClr r="0" g="0" b="0"/>
        </a:effectRef>
        <a:fontRef idx="minor"/>
      </dsp:style>
    </dsp:sp>
    <dsp:sp modelId="{B0A3ABD2-C471-4A21-8AEF-3843C86919E1}">
      <dsp:nvSpPr>
        <dsp:cNvPr id="0" name=""/>
        <dsp:cNvSpPr/>
      </dsp:nvSpPr>
      <dsp:spPr>
        <a:xfrm>
          <a:off x="8137060" y="0"/>
          <a:ext cx="1063561" cy="10635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149467" y="1135421"/>
          <a:ext cx="3038748" cy="455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Conclusion</a:t>
          </a:r>
          <a:endParaRPr lang="en-US" sz="2900" kern="1200" dirty="0"/>
        </a:p>
      </dsp:txBody>
      <dsp:txXfrm>
        <a:off x="7149467" y="1135421"/>
        <a:ext cx="3038748" cy="455812"/>
      </dsp:txXfrm>
    </dsp:sp>
    <dsp:sp modelId="{6418EBED-F111-425B-8EE2-06B8B2297A68}">
      <dsp:nvSpPr>
        <dsp:cNvPr id="0" name=""/>
        <dsp:cNvSpPr/>
      </dsp:nvSpPr>
      <dsp:spPr>
        <a:xfrm>
          <a:off x="7149467" y="1624656"/>
          <a:ext cx="3038748" cy="4648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FC8B2-8027-47C1-AD73-885819AE8DFB}">
      <dsp:nvSpPr>
        <dsp:cNvPr id="0" name=""/>
        <dsp:cNvSpPr/>
      </dsp:nvSpPr>
      <dsp:spPr>
        <a:xfrm>
          <a:off x="902689" y="670454"/>
          <a:ext cx="1261054" cy="126105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2B9DAB-6E2B-4696-A4DF-4BCCCCDAF230}">
      <dsp:nvSpPr>
        <dsp:cNvPr id="0" name=""/>
        <dsp:cNvSpPr/>
      </dsp:nvSpPr>
      <dsp:spPr>
        <a:xfrm>
          <a:off x="1171439" y="939203"/>
          <a:ext cx="723555" cy="723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0C1F64-0272-41D7-B5FF-0B2C340C9C79}">
      <dsp:nvSpPr>
        <dsp:cNvPr id="0" name=""/>
        <dsp:cNvSpPr/>
      </dsp:nvSpPr>
      <dsp:spPr>
        <a:xfrm>
          <a:off x="499565"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Who are Canada’s immigrants?</a:t>
          </a:r>
        </a:p>
      </dsp:txBody>
      <dsp:txXfrm>
        <a:off x="499565" y="2324295"/>
        <a:ext cx="2067302" cy="720000"/>
      </dsp:txXfrm>
    </dsp:sp>
    <dsp:sp modelId="{1B91FD06-999E-4E62-8610-C791236B8EFC}">
      <dsp:nvSpPr>
        <dsp:cNvPr id="0" name=""/>
        <dsp:cNvSpPr/>
      </dsp:nvSpPr>
      <dsp:spPr>
        <a:xfrm>
          <a:off x="3331770" y="670454"/>
          <a:ext cx="1261054" cy="126105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4FB52-76DF-4120-9B47-A56DF8AAF381}">
      <dsp:nvSpPr>
        <dsp:cNvPr id="0" name=""/>
        <dsp:cNvSpPr/>
      </dsp:nvSpPr>
      <dsp:spPr>
        <a:xfrm>
          <a:off x="3600519" y="939203"/>
          <a:ext cx="723555" cy="723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8687E4-A7DA-4D8B-97F3-888CEC74A4E2}">
      <dsp:nvSpPr>
        <dsp:cNvPr id="0" name=""/>
        <dsp:cNvSpPr/>
      </dsp:nvSpPr>
      <dsp:spPr>
        <a:xfrm>
          <a:off x="2928646"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Where do they come from?</a:t>
          </a:r>
        </a:p>
      </dsp:txBody>
      <dsp:txXfrm>
        <a:off x="2928646" y="2324295"/>
        <a:ext cx="2067302" cy="720000"/>
      </dsp:txXfrm>
    </dsp:sp>
    <dsp:sp modelId="{2998119B-7367-474C-BF23-E0264FFB98B0}">
      <dsp:nvSpPr>
        <dsp:cNvPr id="0" name=""/>
        <dsp:cNvSpPr/>
      </dsp:nvSpPr>
      <dsp:spPr>
        <a:xfrm>
          <a:off x="5760850" y="670454"/>
          <a:ext cx="1261054" cy="126105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47DC36-0831-4B2A-B735-60CBFFC0F715}">
      <dsp:nvSpPr>
        <dsp:cNvPr id="0" name=""/>
        <dsp:cNvSpPr/>
      </dsp:nvSpPr>
      <dsp:spPr>
        <a:xfrm>
          <a:off x="6029599" y="939203"/>
          <a:ext cx="723555" cy="7235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041CE5-999F-4EB4-8DF4-5BA62199D697}">
      <dsp:nvSpPr>
        <dsp:cNvPr id="0" name=""/>
        <dsp:cNvSpPr/>
      </dsp:nvSpPr>
      <dsp:spPr>
        <a:xfrm>
          <a:off x="5357726"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Where do they go?</a:t>
          </a:r>
        </a:p>
      </dsp:txBody>
      <dsp:txXfrm>
        <a:off x="5357726" y="2324295"/>
        <a:ext cx="2067302" cy="720000"/>
      </dsp:txXfrm>
    </dsp:sp>
    <dsp:sp modelId="{7EAD5118-DBBE-47D2-9FF5-D48D0C1183F3}">
      <dsp:nvSpPr>
        <dsp:cNvPr id="0" name=""/>
        <dsp:cNvSpPr/>
      </dsp:nvSpPr>
      <dsp:spPr>
        <a:xfrm>
          <a:off x="8189930" y="670454"/>
          <a:ext cx="1261054" cy="126105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566B64-68A9-479D-9C08-F8968C37EAE1}">
      <dsp:nvSpPr>
        <dsp:cNvPr id="0" name=""/>
        <dsp:cNvSpPr/>
      </dsp:nvSpPr>
      <dsp:spPr>
        <a:xfrm>
          <a:off x="8458679" y="939203"/>
          <a:ext cx="723555" cy="7235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17395A-FBCE-4D14-BF84-72B01AE17CC6}">
      <dsp:nvSpPr>
        <dsp:cNvPr id="0" name=""/>
        <dsp:cNvSpPr/>
      </dsp:nvSpPr>
      <dsp:spPr>
        <a:xfrm>
          <a:off x="7786806" y="2324295"/>
          <a:ext cx="206730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What are the gaps?</a:t>
          </a:r>
        </a:p>
      </dsp:txBody>
      <dsp:txXfrm>
        <a:off x="7786806" y="2324295"/>
        <a:ext cx="206730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7FF50-2503-4EE4-BF5E-95FCC9702A65}">
      <dsp:nvSpPr>
        <dsp:cNvPr id="0" name=""/>
        <dsp:cNvSpPr/>
      </dsp:nvSpPr>
      <dsp:spPr>
        <a:xfrm>
          <a:off x="764" y="510767"/>
          <a:ext cx="2983086" cy="178985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Gender Trends:</a:t>
          </a:r>
          <a:r>
            <a:rPr lang="en-US" sz="1500" kern="1200"/>
            <a:t> Family reunification and caregiving categories drive higher female admissions, while labor-driven streams affect male admissions during economic downturns.</a:t>
          </a:r>
        </a:p>
      </dsp:txBody>
      <dsp:txXfrm>
        <a:off x="764" y="510767"/>
        <a:ext cx="2983086" cy="1789851"/>
      </dsp:txXfrm>
    </dsp:sp>
    <dsp:sp modelId="{E4F209F5-0429-4B2C-9470-73BB84A2F4AB}">
      <dsp:nvSpPr>
        <dsp:cNvPr id="0" name=""/>
        <dsp:cNvSpPr/>
      </dsp:nvSpPr>
      <dsp:spPr>
        <a:xfrm>
          <a:off x="3282159" y="510767"/>
          <a:ext cx="2983086" cy="1789851"/>
        </a:xfrm>
        <a:prstGeom prst="rect">
          <a:avLst/>
        </a:prstGeom>
        <a:gradFill rotWithShape="0">
          <a:gsLst>
            <a:gs pos="0">
              <a:schemeClr val="accent2">
                <a:hueOff val="-482067"/>
                <a:satOff val="-3308"/>
                <a:lumOff val="1699"/>
                <a:alphaOff val="0"/>
                <a:tint val="96000"/>
                <a:lumMod val="104000"/>
              </a:schemeClr>
            </a:gs>
            <a:gs pos="100000">
              <a:schemeClr val="accent2">
                <a:hueOff val="-482067"/>
                <a:satOff val="-3308"/>
                <a:lumOff val="169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Age Trends:</a:t>
          </a:r>
          <a:r>
            <a:rPr lang="en-US" sz="1500" kern="1200"/>
            <a:t> Young professionals dominate admissions, reflecting Canada’s focus on economic immigration, while older age group admissions are more vulnerable to external disruptions like the pandemic.</a:t>
          </a:r>
        </a:p>
      </dsp:txBody>
      <dsp:txXfrm>
        <a:off x="3282159" y="510767"/>
        <a:ext cx="2983086" cy="1789851"/>
      </dsp:txXfrm>
    </dsp:sp>
    <dsp:sp modelId="{798C6BAE-5D39-414D-BC56-4E4B3C5B31FC}">
      <dsp:nvSpPr>
        <dsp:cNvPr id="0" name=""/>
        <dsp:cNvSpPr/>
      </dsp:nvSpPr>
      <dsp:spPr>
        <a:xfrm>
          <a:off x="764" y="2598927"/>
          <a:ext cx="2983086" cy="1789851"/>
        </a:xfrm>
        <a:prstGeom prst="rect">
          <a:avLst/>
        </a:prstGeom>
        <a:gradFill rotWithShape="0">
          <a:gsLst>
            <a:gs pos="0">
              <a:schemeClr val="accent2">
                <a:hueOff val="-964133"/>
                <a:satOff val="-6616"/>
                <a:lumOff val="3399"/>
                <a:alphaOff val="0"/>
                <a:tint val="96000"/>
                <a:lumMod val="104000"/>
              </a:schemeClr>
            </a:gs>
            <a:gs pos="100000">
              <a:schemeClr val="accent2">
                <a:hueOff val="-964133"/>
                <a:satOff val="-6616"/>
                <a:lumOff val="339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Country of Origin Insights:</a:t>
          </a:r>
          <a:r>
            <a:rPr lang="en-US" sz="1500" kern="1200" dirty="0"/>
            <a:t> Immigration from India continues to grow due to skilled worker pathways, while global crises affect refugee admissions.</a:t>
          </a:r>
        </a:p>
      </dsp:txBody>
      <dsp:txXfrm>
        <a:off x="764" y="2598927"/>
        <a:ext cx="2983086" cy="1789851"/>
      </dsp:txXfrm>
    </dsp:sp>
    <dsp:sp modelId="{5310F71E-31DB-47A3-BE8A-27D409C27D62}">
      <dsp:nvSpPr>
        <dsp:cNvPr id="0" name=""/>
        <dsp:cNvSpPr/>
      </dsp:nvSpPr>
      <dsp:spPr>
        <a:xfrm>
          <a:off x="3282159" y="2598927"/>
          <a:ext cx="2983086" cy="1789851"/>
        </a:xfrm>
        <a:prstGeom prst="rect">
          <a:avLst/>
        </a:prstGeom>
        <a:gradFill rotWithShape="0">
          <a:gsLst>
            <a:gs pos="0">
              <a:schemeClr val="accent2">
                <a:hueOff val="-1446200"/>
                <a:satOff val="-9924"/>
                <a:lumOff val="5098"/>
                <a:alphaOff val="0"/>
                <a:tint val="96000"/>
                <a:lumMod val="104000"/>
              </a:schemeClr>
            </a:gs>
            <a:gs pos="100000">
              <a:schemeClr val="accent2">
                <a:hueOff val="-1446200"/>
                <a:satOff val="-9924"/>
                <a:lumOff val="5098"/>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Provincial Destinations:</a:t>
          </a:r>
          <a:r>
            <a:rPr lang="en-US" sz="1500" kern="1200"/>
            <a:t> Ontario and British Columbia remain dominant destinations, but smaller provinces are seeing gradual growth through regional initiatives.</a:t>
          </a:r>
        </a:p>
      </dsp:txBody>
      <dsp:txXfrm>
        <a:off x="3282159" y="2598927"/>
        <a:ext cx="2983086" cy="178985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11/26/2024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open.canada.ca/data/en/dataset/f7e5498e-0ad8-4417-85c9-9b8aff9b9eda/resource/ad5ccc07-0f12-4339-8850-91525cc5d13f"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open.canada.ca/data/en/dataset/f7e5498e-0ad8-4417-85c9-9b8aff9b9eda/resource/2aa5b7eb-0418-4e2c-bf6e-be26ab547b5e" TargetMode="External"/><Relationship Id="rId5" Type="http://schemas.openxmlformats.org/officeDocument/2006/relationships/hyperlink" Target="https://open.canada.ca/data/en/dataset/f7e5498e-0ad8-4417-85c9-9b8aff9b9eda/resource/1a8171dc-292b-4209-a700-63cb699269ff" TargetMode="External"/><Relationship Id="rId4" Type="http://schemas.openxmlformats.org/officeDocument/2006/relationships/hyperlink" Target="https://open.canada.ca/data/en/dataset/f7e5498e-0ad8-4417-85c9-9b8aff9b9eda/resource/5582034d-8f89-49d5-8597-483d628078a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053" y="8691"/>
            <a:ext cx="12192000" cy="6858362"/>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31116" y="1534510"/>
            <a:ext cx="3829366" cy="3651265"/>
          </a:xfrm>
        </p:spPr>
        <p:txBody>
          <a:bodyPr>
            <a:normAutofit fontScale="90000"/>
          </a:bodyPr>
          <a:lstStyle/>
          <a:p>
            <a:pPr algn="l"/>
            <a:r>
              <a:rPr lang="en-US" sz="4900" i="1" dirty="0"/>
              <a:t>Understanding</a:t>
            </a:r>
            <a:br>
              <a:rPr lang="en-US" sz="4900" i="1" dirty="0"/>
            </a:br>
            <a:r>
              <a:rPr lang="en-US" sz="4900" i="1" dirty="0"/>
              <a:t>Immigration in Canada:</a:t>
            </a:r>
            <a:br>
              <a:rPr lang="en-US" sz="4900" i="1" dirty="0"/>
            </a:br>
            <a:br>
              <a:rPr lang="en-US" sz="4900" i="1" dirty="0"/>
            </a:br>
            <a:r>
              <a:rPr lang="en-US" sz="4900" i="1" dirty="0"/>
              <a:t> A Data-Driven Perspective</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63340" y="5831456"/>
            <a:ext cx="3485072" cy="1026544"/>
          </a:xfrm>
        </p:spPr>
        <p:txBody>
          <a:bodyPr>
            <a:normAutofit/>
          </a:bodyPr>
          <a:lstStyle/>
          <a:p>
            <a:pPr algn="l"/>
            <a:r>
              <a:rPr lang="en-US" sz="2300" dirty="0">
                <a:solidFill>
                  <a:schemeClr val="tx2">
                    <a:lumMod val="10000"/>
                  </a:schemeClr>
                </a:solidFill>
              </a:rPr>
              <a:t>Adam Miszkiewicz</a:t>
            </a:r>
          </a:p>
          <a:p>
            <a:pPr algn="l"/>
            <a:r>
              <a:rPr lang="en-US" dirty="0">
                <a:solidFill>
                  <a:schemeClr val="tx2">
                    <a:lumMod val="10000"/>
                  </a:schemeClr>
                </a:solidFill>
              </a:rPr>
              <a:t>200547405</a:t>
            </a:r>
            <a:endParaRPr lang="en-US" sz="2300" dirty="0">
              <a:solidFill>
                <a:schemeClr val="tx2">
                  <a:lumMod val="10000"/>
                </a:schemeClr>
              </a:solidFill>
            </a:endParaRPr>
          </a:p>
        </p:txBody>
      </p:sp>
    </p:spTree>
    <p:extLst>
      <p:ext uri="{BB962C8B-B14F-4D97-AF65-F5344CB8AC3E}">
        <p14:creationId xmlns:p14="http://schemas.microsoft.com/office/powerpoint/2010/main" val="158312012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D58C65-7196-8870-E384-C759B14D770B}"/>
              </a:ext>
            </a:extLst>
          </p:cNvPr>
          <p:cNvPicPr>
            <a:picLocks noChangeAspect="1"/>
          </p:cNvPicPr>
          <p:nvPr/>
        </p:nvPicPr>
        <p:blipFill>
          <a:blip r:embed="rId3"/>
          <a:srcRect/>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BC90905-B4EB-D171-8A92-93D11AFA48E8}"/>
              </a:ext>
            </a:extLst>
          </p:cNvPr>
          <p:cNvSpPr>
            <a:spLocks noGrp="1"/>
          </p:cNvSpPr>
          <p:nvPr>
            <p:ph type="title"/>
          </p:nvPr>
        </p:nvSpPr>
        <p:spPr>
          <a:xfrm>
            <a:off x="4947701" y="3496574"/>
            <a:ext cx="6436104" cy="1052422"/>
          </a:xfrm>
        </p:spPr>
        <p:txBody>
          <a:bodyPr vert="horz" lIns="91440" tIns="45720" rIns="91440" bIns="45720" rtlCol="0" anchor="b">
            <a:normAutofit/>
          </a:bodyPr>
          <a:lstStyle/>
          <a:p>
            <a:pPr algn="l"/>
            <a:r>
              <a:rPr lang="en-US" sz="3700"/>
              <a:t>Dashboard 1: Gender Trends</a:t>
            </a:r>
          </a:p>
        </p:txBody>
      </p:sp>
    </p:spTree>
    <p:extLst>
      <p:ext uri="{BB962C8B-B14F-4D97-AF65-F5344CB8AC3E}">
        <p14:creationId xmlns:p14="http://schemas.microsoft.com/office/powerpoint/2010/main" val="394383205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2798363-149E-4B2C-E556-D29FBAF97C8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D9BDE9F-FF28-15F4-5D61-78ECDBF06E97}"/>
              </a:ext>
            </a:extLst>
          </p:cNvPr>
          <p:cNvPicPr>
            <a:picLocks noChangeAspect="1"/>
          </p:cNvPicPr>
          <p:nvPr/>
        </p:nvPicPr>
        <p:blipFill>
          <a:blip r:embed="rId3"/>
          <a:stretch>
            <a:fillRect/>
          </a:stretch>
        </p:blipFill>
        <p:spPr>
          <a:xfrm>
            <a:off x="15059" y="0"/>
            <a:ext cx="12161881" cy="6858000"/>
          </a:xfrm>
          <a:prstGeom prst="rect">
            <a:avLst/>
          </a:prstGeom>
        </p:spPr>
      </p:pic>
      <p:sp>
        <p:nvSpPr>
          <p:cNvPr id="11" name="Freeform 5">
            <a:extLst>
              <a:ext uri="{FF2B5EF4-FFF2-40B4-BE49-F238E27FC236}">
                <a16:creationId xmlns:a16="http://schemas.microsoft.com/office/drawing/2014/main" id="{3BF6579E-F91C-E6F7-A1B3-7E51556B8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D301D44-6FC9-4730-FF63-7884B47B2D93}"/>
              </a:ext>
            </a:extLst>
          </p:cNvPr>
          <p:cNvSpPr>
            <a:spLocks noGrp="1"/>
          </p:cNvSpPr>
          <p:nvPr>
            <p:ph type="title"/>
          </p:nvPr>
        </p:nvSpPr>
        <p:spPr>
          <a:xfrm>
            <a:off x="5135591" y="3782860"/>
            <a:ext cx="6425932" cy="778662"/>
          </a:xfrm>
        </p:spPr>
        <p:txBody>
          <a:bodyPr vert="horz" lIns="91440" tIns="45720" rIns="91440" bIns="45720" rtlCol="0" anchor="b">
            <a:normAutofit fontScale="90000"/>
          </a:bodyPr>
          <a:lstStyle/>
          <a:p>
            <a:pPr algn="l"/>
            <a:r>
              <a:rPr lang="en-US" sz="3700" dirty="0"/>
              <a:t>Dashboard 2: Age Group Analysis</a:t>
            </a:r>
          </a:p>
        </p:txBody>
      </p:sp>
    </p:spTree>
    <p:extLst>
      <p:ext uri="{BB962C8B-B14F-4D97-AF65-F5344CB8AC3E}">
        <p14:creationId xmlns:p14="http://schemas.microsoft.com/office/powerpoint/2010/main" val="385487665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DEB3724C-9B72-4C1F-83D3-912A650862D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467EB27-0C3D-F4D9-D5D2-1154484BB9E6}"/>
              </a:ext>
            </a:extLst>
          </p:cNvPr>
          <p:cNvPicPr>
            <a:picLocks noChangeAspect="1"/>
          </p:cNvPicPr>
          <p:nvPr/>
        </p:nvPicPr>
        <p:blipFill>
          <a:blip r:embed="rId3"/>
          <a:stretch>
            <a:fillRect/>
          </a:stretch>
        </p:blipFill>
        <p:spPr>
          <a:xfrm>
            <a:off x="17523" y="0"/>
            <a:ext cx="12156953" cy="6858000"/>
          </a:xfrm>
          <a:prstGeom prst="rect">
            <a:avLst/>
          </a:prstGeom>
        </p:spPr>
      </p:pic>
      <p:sp>
        <p:nvSpPr>
          <p:cNvPr id="11" name="Freeform 5">
            <a:extLst>
              <a:ext uri="{FF2B5EF4-FFF2-40B4-BE49-F238E27FC236}">
                <a16:creationId xmlns:a16="http://schemas.microsoft.com/office/drawing/2014/main" id="{BF9192AF-E601-DA87-1092-B9C37FA97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54B13DE-C1EE-7CD5-BADF-29E90FC5C444}"/>
              </a:ext>
            </a:extLst>
          </p:cNvPr>
          <p:cNvSpPr>
            <a:spLocks noGrp="1"/>
          </p:cNvSpPr>
          <p:nvPr>
            <p:ph type="title"/>
          </p:nvPr>
        </p:nvSpPr>
        <p:spPr>
          <a:xfrm>
            <a:off x="5135590" y="3782860"/>
            <a:ext cx="6714031" cy="726510"/>
          </a:xfrm>
        </p:spPr>
        <p:txBody>
          <a:bodyPr vert="horz" lIns="91440" tIns="45720" rIns="91440" bIns="45720" rtlCol="0" anchor="b">
            <a:normAutofit fontScale="90000"/>
          </a:bodyPr>
          <a:lstStyle/>
          <a:p>
            <a:pPr algn="l"/>
            <a:r>
              <a:rPr lang="en-US" sz="3700" dirty="0"/>
              <a:t>Dashboard 3: Citizen Origin Insights</a:t>
            </a:r>
          </a:p>
        </p:txBody>
      </p:sp>
    </p:spTree>
    <p:extLst>
      <p:ext uri="{BB962C8B-B14F-4D97-AF65-F5344CB8AC3E}">
        <p14:creationId xmlns:p14="http://schemas.microsoft.com/office/powerpoint/2010/main" val="3962286989"/>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25974026-F252-C9B2-8D45-955843B1375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EAEEE94-2E61-7D4A-CCE4-9CF52C31212B}"/>
              </a:ext>
            </a:extLst>
          </p:cNvPr>
          <p:cNvPicPr>
            <a:picLocks noChangeAspect="1"/>
          </p:cNvPicPr>
          <p:nvPr/>
        </p:nvPicPr>
        <p:blipFill>
          <a:blip r:embed="rId3"/>
          <a:stretch>
            <a:fillRect/>
          </a:stretch>
        </p:blipFill>
        <p:spPr>
          <a:xfrm>
            <a:off x="4536" y="0"/>
            <a:ext cx="12182928" cy="6858000"/>
          </a:xfrm>
          <a:prstGeom prst="rect">
            <a:avLst/>
          </a:prstGeom>
        </p:spPr>
      </p:pic>
      <p:sp>
        <p:nvSpPr>
          <p:cNvPr id="11" name="Freeform 5">
            <a:extLst>
              <a:ext uri="{FF2B5EF4-FFF2-40B4-BE49-F238E27FC236}">
                <a16:creationId xmlns:a16="http://schemas.microsoft.com/office/drawing/2014/main" id="{78DB0BD5-C3BF-A5EA-EC0F-7014E7486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solidFill>
            <a:schemeClr val="bg1">
              <a:alpha val="30000"/>
            </a:schemeClr>
          </a:solidFill>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31985AD-732C-8B6A-84BF-97F92D114CD2}"/>
              </a:ext>
            </a:extLst>
          </p:cNvPr>
          <p:cNvSpPr>
            <a:spLocks noGrp="1"/>
          </p:cNvSpPr>
          <p:nvPr>
            <p:ph type="title"/>
          </p:nvPr>
        </p:nvSpPr>
        <p:spPr>
          <a:xfrm>
            <a:off x="4914873" y="3534360"/>
            <a:ext cx="7277127" cy="1356698"/>
          </a:xfrm>
        </p:spPr>
        <p:txBody>
          <a:bodyPr vert="horz" lIns="91440" tIns="45720" rIns="91440" bIns="45720" rtlCol="0" anchor="b">
            <a:normAutofit/>
          </a:bodyPr>
          <a:lstStyle/>
          <a:p>
            <a:pPr algn="l"/>
            <a:r>
              <a:rPr lang="en-US" sz="3700" dirty="0"/>
              <a:t>Dashboard 4: Provincial &amp; Territorial Destinations</a:t>
            </a:r>
          </a:p>
        </p:txBody>
      </p:sp>
    </p:spTree>
    <p:extLst>
      <p:ext uri="{BB962C8B-B14F-4D97-AF65-F5344CB8AC3E}">
        <p14:creationId xmlns:p14="http://schemas.microsoft.com/office/powerpoint/2010/main" val="380115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A2512-579A-D68C-379D-83AADD9E5B1D}"/>
              </a:ext>
            </a:extLst>
          </p:cNvPr>
          <p:cNvSpPr>
            <a:spLocks noGrp="1"/>
          </p:cNvSpPr>
          <p:nvPr>
            <p:ph type="title"/>
          </p:nvPr>
        </p:nvSpPr>
        <p:spPr>
          <a:xfrm>
            <a:off x="913794" y="609599"/>
            <a:ext cx="2799465" cy="5273675"/>
          </a:xfrm>
        </p:spPr>
        <p:txBody>
          <a:bodyPr>
            <a:normAutofit/>
          </a:bodyPr>
          <a:lstStyle/>
          <a:p>
            <a:pPr algn="l"/>
            <a:r>
              <a:rPr lang="en-US" sz="4300"/>
              <a:t>Conclusion &amp; Key Takeaways</a:t>
            </a:r>
            <a:endParaRPr lang="en-CA" sz="4300"/>
          </a:p>
        </p:txBody>
      </p:sp>
      <p:sp useBgFill="1">
        <p:nvSpPr>
          <p:cNvPr id="30" name="Freeform: Shape 29">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DEDCAE50-C4A4-C259-877E-9AB7743D72D8}"/>
              </a:ext>
            </a:extLst>
          </p:cNvPr>
          <p:cNvGraphicFramePr>
            <a:graphicFrameLocks noGrp="1"/>
          </p:cNvGraphicFramePr>
          <p:nvPr>
            <p:ph idx="1"/>
            <p:extLst>
              <p:ext uri="{D42A27DB-BD31-4B8C-83A1-F6EECF244321}">
                <p14:modId xmlns:p14="http://schemas.microsoft.com/office/powerpoint/2010/main" val="3938696928"/>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99517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3819225" y="803389"/>
            <a:ext cx="4553550" cy="1428674"/>
          </a:xfrm>
        </p:spPr>
        <p:txBody>
          <a:bodyPr>
            <a:normAutofit/>
          </a:bodyPr>
          <a:lstStyle/>
          <a:p>
            <a:r>
              <a:rPr lang="en-US" sz="6000"/>
              <a:t>Overview</a:t>
            </a:r>
            <a:endParaRPr lang="en-US" sz="6000" dirty="0"/>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2033927608"/>
              </p:ext>
            </p:extLst>
          </p:nvPr>
        </p:nvGraphicFramePr>
        <p:xfrm>
          <a:off x="997687" y="3170364"/>
          <a:ext cx="10196625" cy="1671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B4A7-48B1-33DD-12F6-DA11DCA042F1}"/>
              </a:ext>
            </a:extLst>
          </p:cNvPr>
          <p:cNvSpPr>
            <a:spLocks noGrp="1"/>
          </p:cNvSpPr>
          <p:nvPr>
            <p:ph type="title"/>
          </p:nvPr>
        </p:nvSpPr>
        <p:spPr>
          <a:xfrm>
            <a:off x="913795" y="609600"/>
            <a:ext cx="10353762" cy="1257300"/>
          </a:xfrm>
        </p:spPr>
        <p:txBody>
          <a:bodyPr>
            <a:normAutofit/>
          </a:bodyPr>
          <a:lstStyle/>
          <a:p>
            <a:r>
              <a:rPr lang="en-US" dirty="0"/>
              <a:t>Introduction</a:t>
            </a:r>
            <a:endParaRPr lang="en-CA" dirty="0"/>
          </a:p>
        </p:txBody>
      </p:sp>
      <p:graphicFrame>
        <p:nvGraphicFramePr>
          <p:cNvPr id="5" name="Content Placeholder 2">
            <a:extLst>
              <a:ext uri="{FF2B5EF4-FFF2-40B4-BE49-F238E27FC236}">
                <a16:creationId xmlns:a16="http://schemas.microsoft.com/office/drawing/2014/main" id="{77FB2D94-AC23-D36E-DC05-90C28BDA5429}"/>
              </a:ext>
            </a:extLst>
          </p:cNvPr>
          <p:cNvGraphicFramePr>
            <a:graphicFrameLocks noGrp="1"/>
          </p:cNvGraphicFramePr>
          <p:nvPr>
            <p:ph idx="1"/>
            <p:extLst>
              <p:ext uri="{D42A27DB-BD31-4B8C-83A1-F6EECF244321}">
                <p14:modId xmlns:p14="http://schemas.microsoft.com/office/powerpoint/2010/main" val="2309595663"/>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6575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Magnifying glass showing decling performance">
            <a:extLst>
              <a:ext uri="{FF2B5EF4-FFF2-40B4-BE49-F238E27FC236}">
                <a16:creationId xmlns:a16="http://schemas.microsoft.com/office/drawing/2014/main" id="{788A55E8-1785-E808-4295-E993567D43E0}"/>
              </a:ext>
            </a:extLst>
          </p:cNvPr>
          <p:cNvPicPr>
            <a:picLocks noChangeAspect="1"/>
          </p:cNvPicPr>
          <p:nvPr/>
        </p:nvPicPr>
        <p:blipFill>
          <a:blip r:embed="rId3"/>
          <a:srcRect t="7865" b="7865"/>
          <a:stretch/>
        </p:blipFill>
        <p:spPr>
          <a:xfrm>
            <a:off x="0" y="-112724"/>
            <a:ext cx="12192000" cy="6857990"/>
          </a:xfrm>
          <a:prstGeom prst="rect">
            <a:avLst/>
          </a:prstGeom>
        </p:spPr>
      </p:pic>
      <p:sp useBgFill="1">
        <p:nvSpPr>
          <p:cNvPr id="1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61725AF-54A9-864E-CDFB-F6B997A8DC10}"/>
              </a:ext>
            </a:extLst>
          </p:cNvPr>
          <p:cNvSpPr>
            <a:spLocks noGrp="1"/>
          </p:cNvSpPr>
          <p:nvPr>
            <p:ph type="title"/>
          </p:nvPr>
        </p:nvSpPr>
        <p:spPr>
          <a:xfrm>
            <a:off x="1364101" y="863821"/>
            <a:ext cx="2631071" cy="593174"/>
          </a:xfrm>
        </p:spPr>
        <p:txBody>
          <a:bodyPr vert="horz" lIns="91440" tIns="45720" rIns="91440" bIns="45720" rtlCol="0" anchor="b">
            <a:noAutofit/>
          </a:bodyPr>
          <a:lstStyle/>
          <a:p>
            <a:pPr algn="l"/>
            <a:r>
              <a:rPr lang="en-US" sz="3600" dirty="0"/>
              <a:t>Disclaimer:</a:t>
            </a:r>
          </a:p>
        </p:txBody>
      </p:sp>
      <p:sp>
        <p:nvSpPr>
          <p:cNvPr id="4" name="TextBox 3">
            <a:extLst>
              <a:ext uri="{FF2B5EF4-FFF2-40B4-BE49-F238E27FC236}">
                <a16:creationId xmlns:a16="http://schemas.microsoft.com/office/drawing/2014/main" id="{D1638EAA-3010-2930-C049-9E9184C4CF57}"/>
              </a:ext>
            </a:extLst>
          </p:cNvPr>
          <p:cNvSpPr txBox="1"/>
          <p:nvPr/>
        </p:nvSpPr>
        <p:spPr>
          <a:xfrm>
            <a:off x="1026529" y="1711215"/>
            <a:ext cx="3507893" cy="42829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Please note that in these datasets, the figures have been suppressed or rounded to prevent the identification of individuals when the datasets are compiled and compared with other publicly available statistics. Values between 0 and 5 are shown as “--“ and all other values are rounded to the nearest multiple of 5. This may result to the sum of the figures not equating to the totals indicated.</a:t>
            </a:r>
          </a:p>
        </p:txBody>
      </p:sp>
    </p:spTree>
    <p:extLst>
      <p:ext uri="{BB962C8B-B14F-4D97-AF65-F5344CB8AC3E}">
        <p14:creationId xmlns:p14="http://schemas.microsoft.com/office/powerpoint/2010/main" val="193077544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CE5C0-4345-9249-80DC-5A3975D4454B}"/>
              </a:ext>
            </a:extLst>
          </p:cNvPr>
          <p:cNvSpPr>
            <a:spLocks noGrp="1"/>
          </p:cNvSpPr>
          <p:nvPr>
            <p:ph type="title"/>
          </p:nvPr>
        </p:nvSpPr>
        <p:spPr>
          <a:xfrm>
            <a:off x="707900" y="4208220"/>
            <a:ext cx="3946393" cy="1850651"/>
          </a:xfrm>
        </p:spPr>
        <p:txBody>
          <a:bodyPr>
            <a:normAutofit/>
          </a:bodyPr>
          <a:lstStyle/>
          <a:p>
            <a:pPr algn="l"/>
            <a:r>
              <a:rPr lang="en-US" sz="3600" dirty="0"/>
              <a:t>Datasets Used </a:t>
            </a:r>
            <a:endParaRPr lang="en-CA" sz="3600" dirty="0"/>
          </a:p>
        </p:txBody>
      </p:sp>
      <p:pic>
        <p:nvPicPr>
          <p:cNvPr id="5" name="Picture 4">
            <a:extLst>
              <a:ext uri="{FF2B5EF4-FFF2-40B4-BE49-F238E27FC236}">
                <a16:creationId xmlns:a16="http://schemas.microsoft.com/office/drawing/2014/main" id="{99E6E35E-F25B-AB7C-5187-7F7073BAF369}"/>
              </a:ext>
            </a:extLst>
          </p:cNvPr>
          <p:cNvPicPr>
            <a:picLocks noChangeAspect="1"/>
          </p:cNvPicPr>
          <p:nvPr/>
        </p:nvPicPr>
        <p:blipFill>
          <a:blip r:embed="rId3"/>
          <a:stretch>
            <a:fillRect/>
          </a:stretch>
        </p:blipFill>
        <p:spPr>
          <a:xfrm>
            <a:off x="604576" y="205056"/>
            <a:ext cx="10754123" cy="3038039"/>
          </a:xfrm>
          <a:prstGeom prst="rect">
            <a:avLst/>
          </a:prstGeom>
        </p:spPr>
      </p:pic>
      <p:sp>
        <p:nvSpPr>
          <p:cNvPr id="3" name="Content Placeholder 2">
            <a:extLst>
              <a:ext uri="{FF2B5EF4-FFF2-40B4-BE49-F238E27FC236}">
                <a16:creationId xmlns:a16="http://schemas.microsoft.com/office/drawing/2014/main" id="{7366B8F1-C556-A9A8-BF0E-13CB695C57D2}"/>
              </a:ext>
            </a:extLst>
          </p:cNvPr>
          <p:cNvSpPr>
            <a:spLocks noGrp="1"/>
          </p:cNvSpPr>
          <p:nvPr>
            <p:ph idx="1"/>
          </p:nvPr>
        </p:nvSpPr>
        <p:spPr>
          <a:xfrm>
            <a:off x="4897677" y="3614906"/>
            <a:ext cx="6951945" cy="2886102"/>
          </a:xfrm>
        </p:spPr>
        <p:txBody>
          <a:bodyPr anchor="ctr">
            <a:normAutofit/>
          </a:bodyPr>
          <a:lstStyle/>
          <a:p>
            <a:pPr>
              <a:lnSpc>
                <a:spcPct val="100000"/>
              </a:lnSpc>
            </a:pPr>
            <a:r>
              <a:rPr lang="en-CA" sz="1600" dirty="0">
                <a:solidFill>
                  <a:srgbClr val="92D050"/>
                </a:solidFill>
                <a:hlinkClick r:id="rId4">
                  <a:extLst>
                    <a:ext uri="{A12FA001-AC4F-418D-AE19-62706E023703}">
                      <ahyp:hlinkClr xmlns:ahyp="http://schemas.microsoft.com/office/drawing/2018/hyperlinkcolor" val="tx"/>
                    </a:ext>
                  </a:extLst>
                </a:hlinkClick>
              </a:rPr>
              <a:t>https://open.canada.ca/data/en/dataset/f7e5498e-0ad8-4417-85c9-9b8aff9b9eda/resource/5582034d-8f89-49d5-8597-483d628078a1</a:t>
            </a:r>
            <a:endParaRPr lang="en-CA" sz="1600" dirty="0">
              <a:solidFill>
                <a:srgbClr val="92D050"/>
              </a:solidFill>
            </a:endParaRPr>
          </a:p>
          <a:p>
            <a:pPr>
              <a:lnSpc>
                <a:spcPct val="100000"/>
              </a:lnSpc>
            </a:pPr>
            <a:r>
              <a:rPr lang="en-CA" sz="1600" dirty="0">
                <a:solidFill>
                  <a:srgbClr val="92D050"/>
                </a:solidFill>
                <a:hlinkClick r:id="rId5">
                  <a:extLst>
                    <a:ext uri="{A12FA001-AC4F-418D-AE19-62706E023703}">
                      <ahyp:hlinkClr xmlns:ahyp="http://schemas.microsoft.com/office/drawing/2018/hyperlinkcolor" val="tx"/>
                    </a:ext>
                  </a:extLst>
                </a:hlinkClick>
              </a:rPr>
              <a:t>https://open.canada.ca/data/en/dataset/f7e5498e-0ad8-4417-85c9-9b8aff9b9eda/resource/1a8171dc-292b-4209-a700-63cb699269ff</a:t>
            </a:r>
            <a:endParaRPr lang="en-CA" sz="1600" dirty="0">
              <a:solidFill>
                <a:srgbClr val="92D050"/>
              </a:solidFill>
            </a:endParaRPr>
          </a:p>
          <a:p>
            <a:pPr>
              <a:lnSpc>
                <a:spcPct val="100000"/>
              </a:lnSpc>
            </a:pPr>
            <a:r>
              <a:rPr lang="en-CA" sz="1600" dirty="0">
                <a:solidFill>
                  <a:srgbClr val="92D050"/>
                </a:solidFill>
                <a:hlinkClick r:id="rId6">
                  <a:extLst>
                    <a:ext uri="{A12FA001-AC4F-418D-AE19-62706E023703}">
                      <ahyp:hlinkClr xmlns:ahyp="http://schemas.microsoft.com/office/drawing/2018/hyperlinkcolor" val="tx"/>
                    </a:ext>
                  </a:extLst>
                </a:hlinkClick>
              </a:rPr>
              <a:t>https://open.canada.ca/data/en/dataset/f7e5498e-0ad8-4417-85c9-9b8aff9b9eda/resource/2aa5b7eb-0418-4e2c-bf6e-be26ab547b5e</a:t>
            </a:r>
            <a:endParaRPr lang="en-CA" sz="1600" dirty="0">
              <a:solidFill>
                <a:srgbClr val="92D050"/>
              </a:solidFill>
            </a:endParaRPr>
          </a:p>
          <a:p>
            <a:pPr>
              <a:lnSpc>
                <a:spcPct val="100000"/>
              </a:lnSpc>
            </a:pPr>
            <a:r>
              <a:rPr lang="en-CA" sz="1600" dirty="0">
                <a:solidFill>
                  <a:srgbClr val="92D050"/>
                </a:solidFill>
                <a:hlinkClick r:id="rId7">
                  <a:extLst>
                    <a:ext uri="{A12FA001-AC4F-418D-AE19-62706E023703}">
                      <ahyp:hlinkClr xmlns:ahyp="http://schemas.microsoft.com/office/drawing/2018/hyperlinkcolor" val="tx"/>
                    </a:ext>
                  </a:extLst>
                </a:hlinkClick>
              </a:rPr>
              <a:t>https://open.canada.ca/data/en/dataset/f7e5498e-0ad8-4417-85c9-9b8aff9b9eda/resource/ad5ccc07-0f12-4339-8850-91525cc5d13f</a:t>
            </a:r>
            <a:endParaRPr lang="en-CA" sz="1600" dirty="0">
              <a:solidFill>
                <a:srgbClr val="92D050"/>
              </a:solidFill>
            </a:endParaRPr>
          </a:p>
          <a:p>
            <a:pPr>
              <a:lnSpc>
                <a:spcPct val="100000"/>
              </a:lnSpc>
            </a:pPr>
            <a:endParaRPr lang="en-CA" sz="1100" dirty="0"/>
          </a:p>
        </p:txBody>
      </p:sp>
    </p:spTree>
    <p:extLst>
      <p:ext uri="{BB962C8B-B14F-4D97-AF65-F5344CB8AC3E}">
        <p14:creationId xmlns:p14="http://schemas.microsoft.com/office/powerpoint/2010/main" val="185974671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CB92B-ABD2-A75C-811B-553C40AD9B9B}"/>
              </a:ext>
            </a:extLst>
          </p:cNvPr>
          <p:cNvSpPr>
            <a:spLocks noGrp="1"/>
          </p:cNvSpPr>
          <p:nvPr>
            <p:ph type="title"/>
          </p:nvPr>
        </p:nvSpPr>
        <p:spPr>
          <a:xfrm>
            <a:off x="4732563" y="1146741"/>
            <a:ext cx="2720422" cy="811407"/>
          </a:xfrm>
        </p:spPr>
        <p:txBody>
          <a:bodyPr>
            <a:normAutofit/>
          </a:bodyPr>
          <a:lstStyle/>
          <a:p>
            <a:r>
              <a:rPr lang="en-US" b="1" dirty="0"/>
              <a:t>Raw Data</a:t>
            </a:r>
            <a:endParaRPr lang="en-CA" b="1" dirty="0"/>
          </a:p>
        </p:txBody>
      </p:sp>
      <p:pic>
        <p:nvPicPr>
          <p:cNvPr id="11" name="Content Placeholder 10">
            <a:extLst>
              <a:ext uri="{FF2B5EF4-FFF2-40B4-BE49-F238E27FC236}">
                <a16:creationId xmlns:a16="http://schemas.microsoft.com/office/drawing/2014/main" id="{B7785E4E-69F3-F6EA-E15E-D92523E61336}"/>
              </a:ext>
            </a:extLst>
          </p:cNvPr>
          <p:cNvPicPr>
            <a:picLocks noGrp="1" noChangeAspect="1"/>
          </p:cNvPicPr>
          <p:nvPr>
            <p:ph idx="1"/>
          </p:nvPr>
        </p:nvPicPr>
        <p:blipFill>
          <a:blip r:embed="rId2"/>
          <a:stretch>
            <a:fillRect/>
          </a:stretch>
        </p:blipFill>
        <p:spPr>
          <a:xfrm>
            <a:off x="154256" y="187107"/>
            <a:ext cx="4578308" cy="3604815"/>
          </a:xfrm>
        </p:spPr>
      </p:pic>
      <p:pic>
        <p:nvPicPr>
          <p:cNvPr id="13" name="Picture 12">
            <a:extLst>
              <a:ext uri="{FF2B5EF4-FFF2-40B4-BE49-F238E27FC236}">
                <a16:creationId xmlns:a16="http://schemas.microsoft.com/office/drawing/2014/main" id="{10157619-E22E-0F97-1898-0EAC795FFD7F}"/>
              </a:ext>
            </a:extLst>
          </p:cNvPr>
          <p:cNvPicPr>
            <a:picLocks noChangeAspect="1"/>
          </p:cNvPicPr>
          <p:nvPr/>
        </p:nvPicPr>
        <p:blipFill>
          <a:blip r:embed="rId3"/>
          <a:stretch>
            <a:fillRect/>
          </a:stretch>
        </p:blipFill>
        <p:spPr>
          <a:xfrm>
            <a:off x="7459438" y="187107"/>
            <a:ext cx="4578308" cy="3604815"/>
          </a:xfrm>
          <a:prstGeom prst="rect">
            <a:avLst/>
          </a:prstGeom>
        </p:spPr>
      </p:pic>
      <p:pic>
        <p:nvPicPr>
          <p:cNvPr id="15" name="Picture 14">
            <a:extLst>
              <a:ext uri="{FF2B5EF4-FFF2-40B4-BE49-F238E27FC236}">
                <a16:creationId xmlns:a16="http://schemas.microsoft.com/office/drawing/2014/main" id="{B202B520-402C-6C24-9965-2F478D1CA2D2}"/>
              </a:ext>
            </a:extLst>
          </p:cNvPr>
          <p:cNvPicPr>
            <a:picLocks noChangeAspect="1"/>
          </p:cNvPicPr>
          <p:nvPr/>
        </p:nvPicPr>
        <p:blipFill>
          <a:blip r:embed="rId4"/>
          <a:stretch>
            <a:fillRect/>
          </a:stretch>
        </p:blipFill>
        <p:spPr>
          <a:xfrm>
            <a:off x="1352614" y="2917781"/>
            <a:ext cx="4571858" cy="3604815"/>
          </a:xfrm>
          <a:prstGeom prst="rect">
            <a:avLst/>
          </a:prstGeom>
        </p:spPr>
      </p:pic>
      <p:pic>
        <p:nvPicPr>
          <p:cNvPr id="17" name="Picture 16">
            <a:extLst>
              <a:ext uri="{FF2B5EF4-FFF2-40B4-BE49-F238E27FC236}">
                <a16:creationId xmlns:a16="http://schemas.microsoft.com/office/drawing/2014/main" id="{7C7BE953-01EB-D901-B044-B9F9D3FDA92E}"/>
              </a:ext>
            </a:extLst>
          </p:cNvPr>
          <p:cNvPicPr>
            <a:picLocks noChangeAspect="1"/>
          </p:cNvPicPr>
          <p:nvPr/>
        </p:nvPicPr>
        <p:blipFill>
          <a:blip r:embed="rId5"/>
          <a:stretch>
            <a:fillRect/>
          </a:stretch>
        </p:blipFill>
        <p:spPr>
          <a:xfrm>
            <a:off x="6267530" y="2917781"/>
            <a:ext cx="4571857" cy="3604815"/>
          </a:xfrm>
          <a:prstGeom prst="rect">
            <a:avLst/>
          </a:prstGeom>
        </p:spPr>
      </p:pic>
    </p:spTree>
    <p:extLst>
      <p:ext uri="{BB962C8B-B14F-4D97-AF65-F5344CB8AC3E}">
        <p14:creationId xmlns:p14="http://schemas.microsoft.com/office/powerpoint/2010/main" val="13835202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86402-BFA5-04B3-D0C0-4DFE4002698A}"/>
              </a:ext>
            </a:extLst>
          </p:cNvPr>
          <p:cNvSpPr>
            <a:spLocks noGrp="1"/>
          </p:cNvSpPr>
          <p:nvPr>
            <p:ph type="title"/>
          </p:nvPr>
        </p:nvSpPr>
        <p:spPr>
          <a:xfrm>
            <a:off x="217953" y="2919296"/>
            <a:ext cx="3183158" cy="1344732"/>
          </a:xfrm>
        </p:spPr>
        <p:txBody>
          <a:bodyPr vert="horz" lIns="91440" tIns="45720" rIns="91440" bIns="45720" rtlCol="0" anchor="b">
            <a:normAutofit fontScale="90000"/>
          </a:bodyPr>
          <a:lstStyle/>
          <a:p>
            <a:r>
              <a:rPr lang="en-US" sz="4800" dirty="0"/>
              <a:t>Cleansing Process</a:t>
            </a:r>
          </a:p>
        </p:txBody>
      </p:sp>
      <p:pic>
        <p:nvPicPr>
          <p:cNvPr id="19" name="Picture 18">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0517585-1586-17F0-9492-C217A4D800B0}"/>
              </a:ext>
            </a:extLst>
          </p:cNvPr>
          <p:cNvPicPr>
            <a:picLocks noChangeAspect="1"/>
          </p:cNvPicPr>
          <p:nvPr/>
        </p:nvPicPr>
        <p:blipFill>
          <a:blip r:embed="rId4"/>
          <a:stretch>
            <a:fillRect/>
          </a:stretch>
        </p:blipFill>
        <p:spPr>
          <a:xfrm>
            <a:off x="91206" y="56141"/>
            <a:ext cx="9753833" cy="2389688"/>
          </a:xfrm>
          <a:prstGeom prst="rect">
            <a:avLst/>
          </a:prstGeom>
        </p:spPr>
      </p:pic>
      <p:cxnSp>
        <p:nvCxnSpPr>
          <p:cNvPr id="18" name="Straight Connector 17">
            <a:extLst>
              <a:ext uri="{FF2B5EF4-FFF2-40B4-BE49-F238E27FC236}">
                <a16:creationId xmlns:a16="http://schemas.microsoft.com/office/drawing/2014/main" id="{192F957B-2C9F-4CC8-A7D1-A31731B5F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29179"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10;&#10;Description automatically generated">
            <a:extLst>
              <a:ext uri="{FF2B5EF4-FFF2-40B4-BE49-F238E27FC236}">
                <a16:creationId xmlns:a16="http://schemas.microsoft.com/office/drawing/2014/main" id="{10581869-5F5E-4F24-F5B8-3730D08EE646}"/>
              </a:ext>
            </a:extLst>
          </p:cNvPr>
          <p:cNvPicPr>
            <a:picLocks noGrp="1" noChangeAspect="1"/>
          </p:cNvPicPr>
          <p:nvPr>
            <p:ph idx="1"/>
          </p:nvPr>
        </p:nvPicPr>
        <p:blipFill>
          <a:blip r:embed="rId5"/>
          <a:stretch>
            <a:fillRect/>
          </a:stretch>
        </p:blipFill>
        <p:spPr>
          <a:xfrm>
            <a:off x="91206" y="4590672"/>
            <a:ext cx="9835314" cy="2211187"/>
          </a:xfrm>
          <a:prstGeom prst="rect">
            <a:avLst/>
          </a:prstGeom>
        </p:spPr>
      </p:pic>
      <p:cxnSp>
        <p:nvCxnSpPr>
          <p:cNvPr id="20" name="Straight Connector 19">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6282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9" name="Picture 8" descr="A screenshot of a computer&#10;&#10;Description automatically generated">
            <a:extLst>
              <a:ext uri="{FF2B5EF4-FFF2-40B4-BE49-F238E27FC236}">
                <a16:creationId xmlns:a16="http://schemas.microsoft.com/office/drawing/2014/main" id="{119DD938-DCAF-B3CD-4928-7EB8871FE9B6}"/>
              </a:ext>
            </a:extLst>
          </p:cNvPr>
          <p:cNvPicPr>
            <a:picLocks noChangeAspect="1"/>
          </p:cNvPicPr>
          <p:nvPr/>
        </p:nvPicPr>
        <p:blipFill>
          <a:blip r:embed="rId6"/>
          <a:stretch>
            <a:fillRect/>
          </a:stretch>
        </p:blipFill>
        <p:spPr>
          <a:xfrm>
            <a:off x="4423967" y="2501970"/>
            <a:ext cx="7685879" cy="2032561"/>
          </a:xfrm>
          <a:prstGeom prst="rect">
            <a:avLst/>
          </a:prstGeom>
        </p:spPr>
      </p:pic>
    </p:spTree>
    <p:extLst>
      <p:ext uri="{BB962C8B-B14F-4D97-AF65-F5344CB8AC3E}">
        <p14:creationId xmlns:p14="http://schemas.microsoft.com/office/powerpoint/2010/main" val="3120196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DD5AF32E-42C7-3A95-C056-41205D628114}"/>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1B4D0778-7CAA-F45F-1C0F-351D17BE505D}"/>
              </a:ext>
            </a:extLst>
          </p:cNvPr>
          <p:cNvPicPr>
            <a:picLocks noChangeAspect="1"/>
          </p:cNvPicPr>
          <p:nvPr/>
        </p:nvPicPr>
        <p:blipFill>
          <a:blip r:embed="rId3"/>
          <a:stretch>
            <a:fillRect/>
          </a:stretch>
        </p:blipFill>
        <p:spPr>
          <a:xfrm>
            <a:off x="6092952" y="4167357"/>
            <a:ext cx="6095997" cy="2683298"/>
          </a:xfrm>
          <a:prstGeom prst="rect">
            <a:avLst/>
          </a:prstGeom>
        </p:spPr>
      </p:pic>
      <p:pic>
        <p:nvPicPr>
          <p:cNvPr id="13" name="Picture 12">
            <a:extLst>
              <a:ext uri="{FF2B5EF4-FFF2-40B4-BE49-F238E27FC236}">
                <a16:creationId xmlns:a16="http://schemas.microsoft.com/office/drawing/2014/main" id="{033790BB-B104-E4AB-9824-0F358B464222}"/>
              </a:ext>
            </a:extLst>
          </p:cNvPr>
          <p:cNvPicPr>
            <a:picLocks noChangeAspect="1"/>
          </p:cNvPicPr>
          <p:nvPr/>
        </p:nvPicPr>
        <p:blipFill>
          <a:blip r:embed="rId4"/>
          <a:srcRect l="9444" r="9444"/>
          <a:stretch/>
        </p:blipFill>
        <p:spPr>
          <a:xfrm>
            <a:off x="-1" y="10"/>
            <a:ext cx="6095997" cy="6857990"/>
          </a:xfrm>
          <a:prstGeom prst="rect">
            <a:avLst/>
          </a:prstGeom>
        </p:spPr>
      </p:pic>
      <p:pic>
        <p:nvPicPr>
          <p:cNvPr id="15" name="Picture 14">
            <a:extLst>
              <a:ext uri="{FF2B5EF4-FFF2-40B4-BE49-F238E27FC236}">
                <a16:creationId xmlns:a16="http://schemas.microsoft.com/office/drawing/2014/main" id="{75432A6D-C7BF-3163-BD2C-80B5A4ECC25E}"/>
              </a:ext>
            </a:extLst>
          </p:cNvPr>
          <p:cNvPicPr>
            <a:picLocks noChangeAspect="1"/>
          </p:cNvPicPr>
          <p:nvPr/>
        </p:nvPicPr>
        <p:blipFill>
          <a:blip r:embed="rId5"/>
          <a:srcRect r="13820" b="-4"/>
          <a:stretch/>
        </p:blipFill>
        <p:spPr>
          <a:xfrm>
            <a:off x="6095999" y="7345"/>
            <a:ext cx="3044952" cy="4152678"/>
          </a:xfrm>
          <a:prstGeom prst="rect">
            <a:avLst/>
          </a:prstGeom>
        </p:spPr>
      </p:pic>
      <p:sp useBgFill="1">
        <p:nvSpPr>
          <p:cNvPr id="67"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D7D7E93-91CE-AE69-1645-F0D72010EC3D}"/>
              </a:ext>
            </a:extLst>
          </p:cNvPr>
          <p:cNvSpPr>
            <a:spLocks noGrp="1"/>
          </p:cNvSpPr>
          <p:nvPr>
            <p:ph type="title"/>
          </p:nvPr>
        </p:nvSpPr>
        <p:spPr>
          <a:xfrm>
            <a:off x="804335" y="3496574"/>
            <a:ext cx="6436104" cy="1138686"/>
          </a:xfrm>
        </p:spPr>
        <p:txBody>
          <a:bodyPr vert="horz" lIns="91440" tIns="45720" rIns="91440" bIns="45720" rtlCol="0" anchor="b">
            <a:normAutofit/>
          </a:bodyPr>
          <a:lstStyle/>
          <a:p>
            <a:pPr algn="l"/>
            <a:r>
              <a:rPr lang="en-US" sz="4400" b="1"/>
              <a:t>Cleansed Data</a:t>
            </a:r>
          </a:p>
        </p:txBody>
      </p:sp>
      <p:pic>
        <p:nvPicPr>
          <p:cNvPr id="11" name="Content Placeholder 10">
            <a:extLst>
              <a:ext uri="{FF2B5EF4-FFF2-40B4-BE49-F238E27FC236}">
                <a16:creationId xmlns:a16="http://schemas.microsoft.com/office/drawing/2014/main" id="{A264296D-7978-54D8-4986-898EAEBFC2AA}"/>
              </a:ext>
            </a:extLst>
          </p:cNvPr>
          <p:cNvPicPr>
            <a:picLocks noChangeAspect="1"/>
          </p:cNvPicPr>
          <p:nvPr/>
        </p:nvPicPr>
        <p:blipFill>
          <a:blip r:embed="rId6"/>
          <a:srcRect r="19473" b="-9"/>
          <a:stretch/>
        </p:blipFill>
        <p:spPr>
          <a:xfrm>
            <a:off x="9140951" y="-2414"/>
            <a:ext cx="3051049" cy="4162436"/>
          </a:xfrm>
          <a:prstGeom prst="rect">
            <a:avLst/>
          </a:prstGeom>
        </p:spPr>
      </p:pic>
    </p:spTree>
    <p:extLst>
      <p:ext uri="{BB962C8B-B14F-4D97-AF65-F5344CB8AC3E}">
        <p14:creationId xmlns:p14="http://schemas.microsoft.com/office/powerpoint/2010/main" val="11290444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6A1C0F-2857-118A-7F0B-23856ABF86A5}"/>
              </a:ext>
            </a:extLst>
          </p:cNvPr>
          <p:cNvPicPr>
            <a:picLocks noChangeAspect="1"/>
          </p:cNvPicPr>
          <p:nvPr/>
        </p:nvPicPr>
        <p:blipFill>
          <a:blip r:embed="rId3"/>
          <a:srcRect t="7188" r="1" b="3821"/>
          <a:stretch/>
        </p:blipFill>
        <p:spPr>
          <a:xfrm>
            <a:off x="-232" y="10"/>
            <a:ext cx="12192231" cy="6862703"/>
          </a:xfrm>
          <a:prstGeom prst="rect">
            <a:avLst/>
          </a:prstGeom>
        </p:spPr>
      </p:pic>
      <p:sp>
        <p:nvSpPr>
          <p:cNvPr id="14" name="Rectangle: Rounded Corners 13">
            <a:extLst>
              <a:ext uri="{FF2B5EF4-FFF2-40B4-BE49-F238E27FC236}">
                <a16:creationId xmlns:a16="http://schemas.microsoft.com/office/drawing/2014/main" id="{11DD454E-060A-4347-B22F-E1DF4219B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2688" y="1262063"/>
            <a:ext cx="7286625" cy="4333875"/>
          </a:xfrm>
          <a:prstGeom prst="roundRect">
            <a:avLst>
              <a:gd name="adj" fmla="val 2837"/>
            </a:avLst>
          </a:prstGeom>
          <a:ln w="0">
            <a:noFill/>
            <a:prstDash val="solid"/>
            <a:round/>
            <a:headEnd/>
            <a:tailEnd/>
          </a:ln>
        </p:spPr>
        <p:style>
          <a:lnRef idx="0">
            <a:scrgbClr r="0" g="0" b="0"/>
          </a:lnRef>
          <a:fillRef idx="1003">
            <a:schemeClr val="dk2"/>
          </a:fillRef>
          <a:effectRef idx="0">
            <a:scrgbClr r="0" g="0" b="0"/>
          </a:effectRef>
          <a:fontRef idx="major"/>
        </p:style>
        <p:txBody>
          <a:bodyPr/>
          <a:lstStyle/>
          <a:p>
            <a:endParaRPr lang="en-US">
              <a:solidFill>
                <a:schemeClr val="tx1"/>
              </a:solidFill>
            </a:endParaRPr>
          </a:p>
        </p:txBody>
      </p:sp>
      <p:sp>
        <p:nvSpPr>
          <p:cNvPr id="2" name="Title 1">
            <a:extLst>
              <a:ext uri="{FF2B5EF4-FFF2-40B4-BE49-F238E27FC236}">
                <a16:creationId xmlns:a16="http://schemas.microsoft.com/office/drawing/2014/main" id="{A65C1EDD-5569-7F5C-34C9-63F6B0554EF9}"/>
              </a:ext>
            </a:extLst>
          </p:cNvPr>
          <p:cNvSpPr>
            <a:spLocks noGrp="1"/>
          </p:cNvSpPr>
          <p:nvPr>
            <p:ph type="title"/>
          </p:nvPr>
        </p:nvSpPr>
        <p:spPr>
          <a:xfrm>
            <a:off x="2933189" y="1778558"/>
            <a:ext cx="3717704" cy="2059912"/>
          </a:xfrm>
        </p:spPr>
        <p:txBody>
          <a:bodyPr vert="horz" lIns="91440" tIns="45720" rIns="91440" bIns="45720" rtlCol="0" anchor="b">
            <a:normAutofit/>
          </a:bodyPr>
          <a:lstStyle/>
          <a:p>
            <a:pPr algn="l"/>
            <a:r>
              <a:rPr lang="en-US" sz="4800">
                <a:solidFill>
                  <a:srgbClr val="E3E3E3"/>
                </a:solidFill>
              </a:rPr>
              <a:t>EDA Process</a:t>
            </a:r>
          </a:p>
        </p:txBody>
      </p:sp>
      <p:pic>
        <p:nvPicPr>
          <p:cNvPr id="9" name="Picture 8">
            <a:extLst>
              <a:ext uri="{FF2B5EF4-FFF2-40B4-BE49-F238E27FC236}">
                <a16:creationId xmlns:a16="http://schemas.microsoft.com/office/drawing/2014/main" id="{2713E5EB-F480-CB5C-AB63-99FB719AC8D3}"/>
              </a:ext>
            </a:extLst>
          </p:cNvPr>
          <p:cNvPicPr>
            <a:picLocks noChangeAspect="1"/>
          </p:cNvPicPr>
          <p:nvPr/>
        </p:nvPicPr>
        <p:blipFill>
          <a:blip r:embed="rId4"/>
          <a:srcRect l="24505" r="12989" b="-1"/>
          <a:stretch/>
        </p:blipFill>
        <p:spPr>
          <a:xfrm>
            <a:off x="6954547" y="1426464"/>
            <a:ext cx="2614486" cy="4005072"/>
          </a:xfrm>
          <a:custGeom>
            <a:avLst/>
            <a:gdLst/>
            <a:ahLst/>
            <a:cxnLst/>
            <a:rect l="l" t="t" r="r" b="b"/>
            <a:pathLst>
              <a:path w="2614486" h="4005072">
                <a:moveTo>
                  <a:pt x="0" y="0"/>
                </a:moveTo>
                <a:lnTo>
                  <a:pt x="2475150" y="0"/>
                </a:lnTo>
                <a:cubicBezTo>
                  <a:pt x="2552103" y="0"/>
                  <a:pt x="2614486" y="62383"/>
                  <a:pt x="2614486" y="139336"/>
                </a:cubicBezTo>
                <a:lnTo>
                  <a:pt x="2614486" y="3865736"/>
                </a:lnTo>
                <a:cubicBezTo>
                  <a:pt x="2614486" y="3942689"/>
                  <a:pt x="2552103" y="4005072"/>
                  <a:pt x="2475150" y="4005072"/>
                </a:cubicBezTo>
                <a:lnTo>
                  <a:pt x="0" y="4005072"/>
                </a:lnTo>
                <a:close/>
              </a:path>
            </a:pathLst>
          </a:custGeom>
        </p:spPr>
      </p:pic>
    </p:spTree>
    <p:extLst>
      <p:ext uri="{BB962C8B-B14F-4D97-AF65-F5344CB8AC3E}">
        <p14:creationId xmlns:p14="http://schemas.microsoft.com/office/powerpoint/2010/main" val="8286331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{1117D439-00D1-42DD-B7CF-48621F2EBCE8}tf11665031_win32</Template>
  <TotalTime>1668</TotalTime>
  <Words>327</Words>
  <Application>Microsoft Office PowerPoint</Application>
  <PresentationFormat>Widescreen</PresentationFormat>
  <Paragraphs>32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 Nova</vt:lpstr>
      <vt:lpstr>Arial Nova Light</vt:lpstr>
      <vt:lpstr>Wingdings 2</vt:lpstr>
      <vt:lpstr>SlateVTI</vt:lpstr>
      <vt:lpstr>Understanding Immigration in Canada:   A Data-Driven Perspective</vt:lpstr>
      <vt:lpstr>Overview</vt:lpstr>
      <vt:lpstr>Introduction</vt:lpstr>
      <vt:lpstr>Disclaimer:</vt:lpstr>
      <vt:lpstr>Datasets Used </vt:lpstr>
      <vt:lpstr>Raw Data</vt:lpstr>
      <vt:lpstr>Cleansing Process</vt:lpstr>
      <vt:lpstr>Cleansed Data</vt:lpstr>
      <vt:lpstr>EDA Process</vt:lpstr>
      <vt:lpstr>Dashboard 1: Gender Trends</vt:lpstr>
      <vt:lpstr>Dashboard 2: Age Group Analysis</vt:lpstr>
      <vt:lpstr>Dashboard 3: Citizen Origin Insights</vt:lpstr>
      <vt:lpstr>Dashboard 4: Provincial &amp; Territorial Destinations</vt:lpstr>
      <vt:lpstr>Conclusion &amp; 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Miszkiewicz</dc:creator>
  <cp:lastModifiedBy>Adam Miszkiewicz</cp:lastModifiedBy>
  <cp:revision>29</cp:revision>
  <dcterms:created xsi:type="dcterms:W3CDTF">2024-11-18T15:59:50Z</dcterms:created>
  <dcterms:modified xsi:type="dcterms:W3CDTF">2024-11-27T03:56:01Z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